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32" r:id="rId2"/>
  </p:sldMasterIdLst>
  <p:notesMasterIdLst>
    <p:notesMasterId r:id="rId41"/>
  </p:notesMasterIdLst>
  <p:sldIdLst>
    <p:sldId id="256" r:id="rId3"/>
    <p:sldId id="293" r:id="rId4"/>
    <p:sldId id="257" r:id="rId5"/>
    <p:sldId id="258" r:id="rId6"/>
    <p:sldId id="278" r:id="rId7"/>
    <p:sldId id="274" r:id="rId8"/>
    <p:sldId id="273" r:id="rId9"/>
    <p:sldId id="271" r:id="rId10"/>
    <p:sldId id="294" r:id="rId11"/>
    <p:sldId id="260" r:id="rId12"/>
    <p:sldId id="261" r:id="rId13"/>
    <p:sldId id="262" r:id="rId14"/>
    <p:sldId id="277" r:id="rId15"/>
    <p:sldId id="284" r:id="rId16"/>
    <p:sldId id="292" r:id="rId17"/>
    <p:sldId id="265" r:id="rId18"/>
    <p:sldId id="264" r:id="rId19"/>
    <p:sldId id="268" r:id="rId20"/>
    <p:sldId id="286" r:id="rId21"/>
    <p:sldId id="280" r:id="rId22"/>
    <p:sldId id="270" r:id="rId23"/>
    <p:sldId id="269" r:id="rId24"/>
    <p:sldId id="272" r:id="rId25"/>
    <p:sldId id="279" r:id="rId26"/>
    <p:sldId id="291" r:id="rId27"/>
    <p:sldId id="287" r:id="rId28"/>
    <p:sldId id="275" r:id="rId29"/>
    <p:sldId id="266" r:id="rId30"/>
    <p:sldId id="281" r:id="rId31"/>
    <p:sldId id="283" r:id="rId32"/>
    <p:sldId id="276" r:id="rId33"/>
    <p:sldId id="282" r:id="rId34"/>
    <p:sldId id="263" r:id="rId35"/>
    <p:sldId id="290" r:id="rId36"/>
    <p:sldId id="288" r:id="rId37"/>
    <p:sldId id="295" r:id="rId38"/>
    <p:sldId id="267" r:id="rId39"/>
    <p:sldId id="285" r:id="rId40"/>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67" autoAdjust="0"/>
    <p:restoredTop sz="86629" autoAdjust="0"/>
  </p:normalViewPr>
  <p:slideViewPr>
    <p:cSldViewPr>
      <p:cViewPr varScale="1">
        <p:scale>
          <a:sx n="62" d="100"/>
          <a:sy n="62" d="100"/>
        </p:scale>
        <p:origin x="1493"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22646497-4011-435D-A6B3-F25512AF7BF3}" type="datetimeFigureOut">
              <a:rPr lang="en-US" smtClean="0"/>
              <a:pPr/>
              <a:t>10/12/2024</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6FE1BA53-AA09-4FC1-AC4E-8241146FC750}" type="slidenum">
              <a:rPr lang="en-US" smtClean="0"/>
              <a:pPr/>
              <a:t>‹#›</a:t>
            </a:fld>
            <a:endParaRPr lang="en-US"/>
          </a:p>
        </p:txBody>
      </p:sp>
    </p:spTree>
    <p:extLst>
      <p:ext uri="{BB962C8B-B14F-4D97-AF65-F5344CB8AC3E}">
        <p14:creationId xmlns:p14="http://schemas.microsoft.com/office/powerpoint/2010/main" val="2755902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1</a:t>
            </a:fld>
            <a:endParaRPr lang="en-US"/>
          </a:p>
        </p:txBody>
      </p:sp>
    </p:spTree>
    <p:extLst>
      <p:ext uri="{BB962C8B-B14F-4D97-AF65-F5344CB8AC3E}">
        <p14:creationId xmlns:p14="http://schemas.microsoft.com/office/powerpoint/2010/main" val="2896703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5AE08D-71AC-47AD-B088-466C843814F5}" type="slidenum">
              <a:rPr lang="en-US" smtClean="0"/>
              <a:pPr/>
              <a:t>2</a:t>
            </a:fld>
            <a:endParaRPr lang="en-US"/>
          </a:p>
        </p:txBody>
      </p:sp>
    </p:spTree>
    <p:extLst>
      <p:ext uri="{BB962C8B-B14F-4D97-AF65-F5344CB8AC3E}">
        <p14:creationId xmlns:p14="http://schemas.microsoft.com/office/powerpoint/2010/main" val="910513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Group participation is desired.</a:t>
            </a:r>
          </a:p>
        </p:txBody>
      </p:sp>
      <p:sp>
        <p:nvSpPr>
          <p:cNvPr id="4" name="Slide Number Placeholder 3"/>
          <p:cNvSpPr>
            <a:spLocks noGrp="1"/>
          </p:cNvSpPr>
          <p:nvPr>
            <p:ph type="sldNum" sz="quarter" idx="10"/>
          </p:nvPr>
        </p:nvSpPr>
        <p:spPr/>
        <p:txBody>
          <a:bodyPr/>
          <a:lstStyle/>
          <a:p>
            <a:fld id="{6FE1BA53-AA09-4FC1-AC4E-8241146FC750}" type="slidenum">
              <a:rPr lang="en-US" smtClean="0"/>
              <a:pPr/>
              <a:t>3</a:t>
            </a:fld>
            <a:endParaRPr lang="en-US"/>
          </a:p>
        </p:txBody>
      </p:sp>
    </p:spTree>
    <p:extLst>
      <p:ext uri="{BB962C8B-B14F-4D97-AF65-F5344CB8AC3E}">
        <p14:creationId xmlns:p14="http://schemas.microsoft.com/office/powerpoint/2010/main" val="1901962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-These bad radio calls come from everyone ranging</a:t>
            </a:r>
            <a:r>
              <a:rPr lang="en-US" baseline="0" dirty="0"/>
              <a:t> from new pilots in training (PTs) to seasoned professionals. This has been an ongoing problem for many years and its time to stop it.</a:t>
            </a:r>
          </a:p>
          <a:p>
            <a:r>
              <a:rPr lang="en-US" baseline="0" dirty="0"/>
              <a:t>-Lack of literature? Not really. Although the AIM and other FAA publications do not adequately address communications, there are several other resources (books, papers &amp; safety advisors that discuss communicating). You just have to go look for it.</a:t>
            </a:r>
          </a:p>
          <a:p>
            <a:r>
              <a:rPr lang="en-US" baseline="0" dirty="0"/>
              <a:t>-Unfortunately, in pilot training radio comms. takes ground instruction and is a less exciting subject for instructors so it tends to get neglected.</a:t>
            </a:r>
          </a:p>
          <a:p>
            <a:r>
              <a:rPr lang="en-US" b="1" baseline="0" dirty="0"/>
              <a:t>-There seems to be a lack of understanding as to how important good communications are. There have been many mishaps where communications was a primary or contributing factor.</a:t>
            </a:r>
          </a:p>
          <a:p>
            <a:r>
              <a:rPr lang="en-US" b="0" baseline="0" dirty="0"/>
              <a:t>-”Good enough” should not be acceptable since good communications will mean a higher level of safety.</a:t>
            </a:r>
          </a:p>
        </p:txBody>
      </p:sp>
      <p:sp>
        <p:nvSpPr>
          <p:cNvPr id="4" name="Slide Number Placeholder 3"/>
          <p:cNvSpPr>
            <a:spLocks noGrp="1"/>
          </p:cNvSpPr>
          <p:nvPr>
            <p:ph type="sldNum" sz="quarter" idx="10"/>
          </p:nvPr>
        </p:nvSpPr>
        <p:spPr/>
        <p:txBody>
          <a:bodyPr/>
          <a:lstStyle/>
          <a:p>
            <a:fld id="{6FE1BA53-AA09-4FC1-AC4E-8241146FC750}" type="slidenum">
              <a:rPr lang="en-US" smtClean="0"/>
              <a:pPr/>
              <a:t>4</a:t>
            </a:fld>
            <a:endParaRPr lang="en-US"/>
          </a:p>
        </p:txBody>
      </p:sp>
    </p:spTree>
    <p:extLst>
      <p:ext uri="{BB962C8B-B14F-4D97-AF65-F5344CB8AC3E}">
        <p14:creationId xmlns:p14="http://schemas.microsoft.com/office/powerpoint/2010/main" val="3843311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4916">
              <a:defRPr/>
            </a:pPr>
            <a:r>
              <a:rPr lang="en-US" dirty="0"/>
              <a:t>If everyone here practices outstanding communications and teaches it as well, then that becomes a very large group of pilots with good communication skills and then they (hopefully) pass it on, and so forth.</a:t>
            </a:r>
          </a:p>
          <a:p>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5</a:t>
            </a:fld>
            <a:endParaRPr lang="en-US"/>
          </a:p>
        </p:txBody>
      </p:sp>
    </p:spTree>
    <p:extLst>
      <p:ext uri="{BB962C8B-B14F-4D97-AF65-F5344CB8AC3E}">
        <p14:creationId xmlns:p14="http://schemas.microsoft.com/office/powerpoint/2010/main" val="29440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-Safety is the root reason we talk on</a:t>
            </a:r>
            <a:r>
              <a:rPr lang="en-US" baseline="0" dirty="0"/>
              <a:t> the radio.  </a:t>
            </a:r>
          </a:p>
          <a:p>
            <a:r>
              <a:rPr lang="en-US" baseline="0" dirty="0"/>
              <a:t>-Listen to how ATC talks. They have specific &amp; strict requirements on what &amp; how they talk. Most controllers sound good on the radio. A large percentage of pilot do not!</a:t>
            </a:r>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6</a:t>
            </a:fld>
            <a:endParaRPr lang="en-US"/>
          </a:p>
        </p:txBody>
      </p:sp>
    </p:spTree>
    <p:extLst>
      <p:ext uri="{BB962C8B-B14F-4D97-AF65-F5344CB8AC3E}">
        <p14:creationId xmlns:p14="http://schemas.microsoft.com/office/powerpoint/2010/main" val="1608079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-Precise does not get overly accurate on distances,</a:t>
            </a:r>
            <a:r>
              <a:rPr lang="en-US" baseline="0" dirty="0"/>
              <a:t> heading, etc. Distance to within ½-1 mile is accurate enough. If you spend too much time sorting out your distance to the tenth of a mile you will be gone from that position by the time you call it.</a:t>
            </a:r>
            <a:endParaRPr lang="en-US" dirty="0"/>
          </a:p>
          <a:p>
            <a:r>
              <a:rPr lang="en-US" dirty="0"/>
              <a:t>-You can be a low flight-time pilot that sounds</a:t>
            </a:r>
            <a:r>
              <a:rPr lang="en-US" baseline="0" dirty="0"/>
              <a:t> like a salty professional if you work at it.</a:t>
            </a:r>
          </a:p>
          <a:p>
            <a:r>
              <a:rPr lang="en-US" baseline="0" dirty="0"/>
              <a:t>-Short, useful calls are critical when the frequency is clobbered with calls due to multiple aircraft in the area.</a:t>
            </a:r>
          </a:p>
          <a:p>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7</a:t>
            </a:fld>
            <a:endParaRPr lang="en-US"/>
          </a:p>
        </p:txBody>
      </p:sp>
    </p:spTree>
    <p:extLst>
      <p:ext uri="{BB962C8B-B14F-4D97-AF65-F5344CB8AC3E}">
        <p14:creationId xmlns:p14="http://schemas.microsoft.com/office/powerpoint/2010/main" val="1380544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Eliminate all unnecessary words; get to the point. Say what needs to be said –– no more, no less –– and then unkey the </a:t>
            </a:r>
            <a:r>
              <a:rPr lang="en-US" dirty="0" err="1"/>
              <a:t>mic</a:t>
            </a:r>
            <a:r>
              <a:rPr lang="en-US" dirty="0"/>
              <a:t> to let other people talk. Use only the essential words, eliminating extraneous verbiage. And use only the right words; remember that words have very specific legal meanings in the world of aviation radio. </a:t>
            </a:r>
          </a:p>
        </p:txBody>
      </p:sp>
      <p:sp>
        <p:nvSpPr>
          <p:cNvPr id="4" name="Slide Number Placeholder 3"/>
          <p:cNvSpPr>
            <a:spLocks noGrp="1"/>
          </p:cNvSpPr>
          <p:nvPr>
            <p:ph type="sldNum" sz="quarter" idx="10"/>
          </p:nvPr>
        </p:nvSpPr>
        <p:spPr/>
        <p:txBody>
          <a:bodyPr/>
          <a:lstStyle/>
          <a:p>
            <a:fld id="{6FE1BA53-AA09-4FC1-AC4E-8241146FC750}" type="slidenum">
              <a:rPr lang="en-US" smtClean="0"/>
              <a:pPr/>
              <a:t>8</a:t>
            </a:fld>
            <a:endParaRPr lang="en-US"/>
          </a:p>
        </p:txBody>
      </p:sp>
    </p:spTree>
    <p:extLst>
      <p:ext uri="{BB962C8B-B14F-4D97-AF65-F5344CB8AC3E}">
        <p14:creationId xmlns:p14="http://schemas.microsoft.com/office/powerpoint/2010/main" val="2593820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E1BA53-AA09-4FC1-AC4E-8241146FC750}" type="slidenum">
              <a:rPr lang="en-US" smtClean="0"/>
              <a:pPr/>
              <a:t>9</a:t>
            </a:fld>
            <a:endParaRPr lang="en-US"/>
          </a:p>
        </p:txBody>
      </p:sp>
    </p:spTree>
    <p:extLst>
      <p:ext uri="{BB962C8B-B14F-4D97-AF65-F5344CB8AC3E}">
        <p14:creationId xmlns:p14="http://schemas.microsoft.com/office/powerpoint/2010/main" val="1724842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Unfortunately a common</a:t>
            </a:r>
            <a:r>
              <a:rPr lang="en-US" baseline="0" dirty="0"/>
              <a:t> problem which makes for weak transmissions that are difficult to hear/understand. </a:t>
            </a:r>
          </a:p>
          <a:p>
            <a:r>
              <a:rPr lang="en-US" dirty="0"/>
              <a:t>6. Think about what you</a:t>
            </a:r>
            <a:r>
              <a:rPr lang="en-US" baseline="0" dirty="0"/>
              <a:t> </a:t>
            </a:r>
            <a:r>
              <a:rPr lang="en-US" dirty="0"/>
              <a:t>want to say before you key the mic, and then say it clearly and confidently, without pauses or hesitation. Then</a:t>
            </a:r>
            <a:r>
              <a:rPr lang="en-US" baseline="0" dirty="0"/>
              <a:t> </a:t>
            </a:r>
            <a:r>
              <a:rPr lang="en-US" dirty="0"/>
              <a:t>unkey the </a:t>
            </a:r>
            <a:r>
              <a:rPr lang="en-US" dirty="0" err="1"/>
              <a:t>mic</a:t>
            </a:r>
            <a:r>
              <a:rPr lang="en-US" dirty="0"/>
              <a:t> and let other people talk.</a:t>
            </a:r>
          </a:p>
          <a:p>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10</a:t>
            </a:fld>
            <a:endParaRPr lang="en-US"/>
          </a:p>
        </p:txBody>
      </p:sp>
    </p:spTree>
    <p:extLst>
      <p:ext uri="{BB962C8B-B14F-4D97-AF65-F5344CB8AC3E}">
        <p14:creationId xmlns:p14="http://schemas.microsoft.com/office/powerpoint/2010/main" val="1857972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7. Saying three words slowly and clearly is much better than</a:t>
            </a:r>
            <a:r>
              <a:rPr lang="en-US" baseline="0" dirty="0"/>
              <a:t> </a:t>
            </a:r>
            <a:r>
              <a:rPr lang="en-US" dirty="0"/>
              <a:t>saying twelve words very fast when exactly the same meaning can be conveyed!</a:t>
            </a:r>
          </a:p>
          <a:p>
            <a:r>
              <a:rPr lang="en-US" dirty="0"/>
              <a:t>9. Check your volume, recheck your frequency, and </a:t>
            </a:r>
            <a:r>
              <a:rPr lang="en-US" i="1" dirty="0"/>
              <a:t>make sure that your microphone is not stuck in the transmit position. Frequency blockage </a:t>
            </a:r>
            <a:r>
              <a:rPr lang="en-US" dirty="0"/>
              <a:t>can, and has, occurred for extended periods of time due to unintentional transmitter operation. This type of interference is commonly referred to as a “stuck mike.”</a:t>
            </a:r>
          </a:p>
          <a:p>
            <a:r>
              <a:rPr lang="en-US" dirty="0"/>
              <a:t>-Be sure to not hold down the Push to talk button longer than needed. Some people forget to let go after talking!</a:t>
            </a:r>
          </a:p>
          <a:p>
            <a:r>
              <a:rPr lang="en-US" dirty="0"/>
              <a:t>10.</a:t>
            </a:r>
            <a:r>
              <a:rPr lang="en-US" baseline="0" dirty="0"/>
              <a:t> </a:t>
            </a:r>
            <a:r>
              <a:rPr lang="en-US" dirty="0"/>
              <a:t>Always use your full aircraft call sign when making the initial contact with a controller or FSS specialist. At non-towed airports no one really cares about your call sign (aircraft</a:t>
            </a:r>
            <a:r>
              <a:rPr lang="en-US" baseline="0" dirty="0"/>
              <a:t> plus tail #). Why not abbreviate it to the last 3 digits, example: from “Skyhawk 123AB” to  “Skyhawk 3AB”. Or you can use type &amp; color, e.g. “Yellow Decathlon”. Do not use “Cessna XXX”. What kind of Cessna are you? There are many to choose from. Then when you have this habit and call ATC which they have to reply “What kind of Cessna are you?” This leads to extra unnecessary calls.</a:t>
            </a:r>
          </a:p>
          <a:p>
            <a:r>
              <a:rPr lang="en-US" baseline="0" dirty="0"/>
              <a:t> </a:t>
            </a:r>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11</a:t>
            </a:fld>
            <a:endParaRPr lang="en-US"/>
          </a:p>
        </p:txBody>
      </p:sp>
    </p:spTree>
    <p:extLst>
      <p:ext uri="{BB962C8B-B14F-4D97-AF65-F5344CB8AC3E}">
        <p14:creationId xmlns:p14="http://schemas.microsoft.com/office/powerpoint/2010/main" val="3273700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-Does anyone know what these are?</a:t>
            </a:r>
          </a:p>
          <a:p>
            <a:r>
              <a:rPr lang="en-US" dirty="0"/>
              <a:t>-Discuss </a:t>
            </a:r>
            <a:r>
              <a:rPr lang="en-US" baseline="0" dirty="0"/>
              <a:t>not calling leaving the runway except when visibility is an issue. Examples for good reasons to call are: multiple runways with limited visibility, nighttime, traffic taking off is unable to see the far end of the runway, poor weather conditions. Remember it is the responsibility of the person landing to make sure the runway is clear enough to land. Of course if safety is ever in doubt, go ahead and make the call. </a:t>
            </a:r>
          </a:p>
          <a:p>
            <a:r>
              <a:rPr lang="en-US" b="1" baseline="0" dirty="0"/>
              <a:t>Reasons not to make leaving runway call: </a:t>
            </a:r>
            <a:r>
              <a:rPr lang="en-US" baseline="0" dirty="0"/>
              <a:t>Good lighting and landing traffic can easily see the runway is clear. If the frequency is very busy isn’t it better to leave airtime on the freq. for those airborne deconfliction than to state the obvious (clear of the runway)? IF its not obvious, certainly speak up.</a:t>
            </a:r>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12</a:t>
            </a:fld>
            <a:endParaRPr lang="en-US"/>
          </a:p>
        </p:txBody>
      </p:sp>
    </p:spTree>
    <p:extLst>
      <p:ext uri="{BB962C8B-B14F-4D97-AF65-F5344CB8AC3E}">
        <p14:creationId xmlns:p14="http://schemas.microsoft.com/office/powerpoint/2010/main" val="3734643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intermediate distance call can be at any distance when</a:t>
            </a:r>
            <a:r>
              <a:rPr lang="en-US" baseline="0" dirty="0"/>
              <a:t> deemed necessary for deconfliction with a potential threat.</a:t>
            </a:r>
          </a:p>
          <a:p>
            <a:r>
              <a:rPr lang="en-US" baseline="0" dirty="0"/>
              <a:t>-Crossing midfield: probably good to call if there is traffic on downwind. Some pilots are not great at judging altitude and get nervous with an aircraft passing overhead 500 to 1000 ft. above them.</a:t>
            </a:r>
          </a:p>
          <a:p>
            <a:r>
              <a:rPr lang="en-US" baseline="0" dirty="0"/>
              <a:t>-Make calls when turning (whenever possible). You are flashing your wings in a turn and easier to see.</a:t>
            </a:r>
          </a:p>
          <a:p>
            <a:r>
              <a:rPr lang="en-US" baseline="0" dirty="0"/>
              <a:t>-Crosswind calls. Do we really need to make that call? Often no, unless there is a possible traffic conflict such as someone on the 45. then yes, make the call!</a:t>
            </a:r>
          </a:p>
          <a:p>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13</a:t>
            </a:fld>
            <a:endParaRPr lang="en-US"/>
          </a:p>
        </p:txBody>
      </p:sp>
    </p:spTree>
    <p:extLst>
      <p:ext uri="{BB962C8B-B14F-4D97-AF65-F5344CB8AC3E}">
        <p14:creationId xmlns:p14="http://schemas.microsoft.com/office/powerpoint/2010/main" val="1959062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-Consider calling taxi only when prudent (e.g. necessary for deconfliction, night, etc.)</a:t>
            </a:r>
          </a:p>
          <a:p>
            <a:r>
              <a:rPr lang="en-US" dirty="0"/>
              <a:t>-A good takeoff call will include</a:t>
            </a:r>
            <a:r>
              <a:rPr lang="en-US" baseline="0" dirty="0"/>
              <a:t> your intentions after takeoff, e.g. closed traffic, departing direction (left downwind departure southbound or right turn to the east, etc.). After takeoff information especially useful if there is potentially conflicting traffic.</a:t>
            </a:r>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14</a:t>
            </a:fld>
            <a:endParaRPr lang="en-US"/>
          </a:p>
        </p:txBody>
      </p:sp>
    </p:spTree>
    <p:extLst>
      <p:ext uri="{BB962C8B-B14F-4D97-AF65-F5344CB8AC3E}">
        <p14:creationId xmlns:p14="http://schemas.microsoft.com/office/powerpoint/2010/main" val="492599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be afraid to speak up if you think there is a hazard. Be sure to meter the amount of talking so you don’t overdo it. Remember the previously stated rules of precise, concise,</a:t>
            </a:r>
            <a:r>
              <a:rPr lang="en-US" baseline="0" dirty="0"/>
              <a:t> etc.</a:t>
            </a:r>
          </a:p>
          <a:p>
            <a:endParaRPr lang="en-US" baseline="0" dirty="0"/>
          </a:p>
          <a:p>
            <a:r>
              <a:rPr lang="en-US" baseline="0" dirty="0"/>
              <a:t>-Calling crossing a runway is a good idea since it may be unexpected and traffic on final is not seen, etc.</a:t>
            </a:r>
          </a:p>
          <a:p>
            <a:r>
              <a:rPr lang="en-US" dirty="0"/>
              <a:t>-Intersections take-off: If taking off from an intersection, state</a:t>
            </a:r>
            <a:r>
              <a:rPr lang="en-US" baseline="0" dirty="0"/>
              <a:t> it in your taking off call. E.g. “Bend traffic, helicopter 3AB taking off runway 16 at Alpha 2, Bend.”</a:t>
            </a:r>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15</a:t>
            </a:fld>
            <a:endParaRPr lang="en-US"/>
          </a:p>
        </p:txBody>
      </p:sp>
    </p:spTree>
    <p:extLst>
      <p:ext uri="{BB962C8B-B14F-4D97-AF65-F5344CB8AC3E}">
        <p14:creationId xmlns:p14="http://schemas.microsoft.com/office/powerpoint/2010/main" val="3202961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Some of these do not directly relate to non-towered airport operations but it’s still a great list.</a:t>
            </a:r>
          </a:p>
          <a:p>
            <a:r>
              <a:rPr lang="en-US" dirty="0"/>
              <a:t>4. A good question to ask is, “how will this next radio call affect other pilots?” If it won’t help, keep quiet. </a:t>
            </a:r>
          </a:p>
          <a:p>
            <a:pPr defTabSz="924916">
              <a:defRPr/>
            </a:pPr>
            <a:r>
              <a:rPr lang="en-US" dirty="0"/>
              <a:t>7. Certainly the worst of the 7, this one is arrogant, wasteful and should be punishable by prison time (and a flogging!). According to the AIM, it is “not a recognized self-announce position and/or intention phrase, and should not be used under any condition.” The other problem is the call invites everyone on frequency to answer simultaneously, creating chaos. I recommend that no one answer these calls. Just keep making your normal calls. When possible, refer these pilots to the AIM, 4-2, so they can hopefully</a:t>
            </a:r>
            <a:r>
              <a:rPr lang="en-US" baseline="0" dirty="0"/>
              <a:t> figure out how bad this call is. Or refer them to me and I will set them straight.</a:t>
            </a:r>
            <a:endParaRPr lang="en-US" dirty="0"/>
          </a:p>
          <a:p>
            <a:endParaRPr lang="en-US" dirty="0"/>
          </a:p>
          <a:p>
            <a:r>
              <a:rPr lang="en-US" dirty="0"/>
              <a:t>8. Bonus sin. Talking before pushing the transmit button seems to have become a big problem in recent years. This happens much too often!</a:t>
            </a:r>
          </a:p>
        </p:txBody>
      </p:sp>
      <p:sp>
        <p:nvSpPr>
          <p:cNvPr id="4" name="Slide Number Placeholder 3"/>
          <p:cNvSpPr>
            <a:spLocks noGrp="1"/>
          </p:cNvSpPr>
          <p:nvPr>
            <p:ph type="sldNum" sz="quarter" idx="10"/>
          </p:nvPr>
        </p:nvSpPr>
        <p:spPr/>
        <p:txBody>
          <a:bodyPr/>
          <a:lstStyle/>
          <a:p>
            <a:fld id="{6FE1BA53-AA09-4FC1-AC4E-8241146FC750}" type="slidenum">
              <a:rPr lang="en-US" smtClean="0"/>
              <a:pPr/>
              <a:t>16</a:t>
            </a:fld>
            <a:endParaRPr lang="en-US"/>
          </a:p>
        </p:txBody>
      </p:sp>
    </p:spTree>
    <p:extLst>
      <p:ext uri="{BB962C8B-B14F-4D97-AF65-F5344CB8AC3E}">
        <p14:creationId xmlns:p14="http://schemas.microsoft.com/office/powerpoint/2010/main" val="3518004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-Be accurate when you report where you are. I have</a:t>
            </a:r>
            <a:r>
              <a:rPr lang="en-US" baseline="0" dirty="0"/>
              <a:t> seen &amp; heard many calls that were not accurate, e.g. calling east when south east or south.</a:t>
            </a:r>
          </a:p>
          <a:p>
            <a:r>
              <a:rPr lang="en-US" baseline="0" dirty="0"/>
              <a:t>-Calling your intentions should be limited to when helpful for a deconfliction issue, not the standard for each call. An example would to be call that you are inbound for runway XX when other traffic is using a different runway.</a:t>
            </a:r>
          </a:p>
          <a:p>
            <a:r>
              <a:rPr lang="en-US" baseline="0" dirty="0"/>
              <a:t>-The last thing said is the airport name. Drop “traffic” as it is unnecessary.</a:t>
            </a:r>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17</a:t>
            </a:fld>
            <a:endParaRPr lang="en-US"/>
          </a:p>
        </p:txBody>
      </p:sp>
    </p:spTree>
    <p:extLst>
      <p:ext uri="{BB962C8B-B14F-4D97-AF65-F5344CB8AC3E}">
        <p14:creationId xmlns:p14="http://schemas.microsoft.com/office/powerpoint/2010/main" val="83306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Here is a list of words &amp; phases,</a:t>
            </a:r>
            <a:r>
              <a:rPr lang="en-US" baseline="0" dirty="0"/>
              <a:t> most of which should never be used. Every one of these were heard on the radio at least once in a few week time of listening to the local CTAFs.</a:t>
            </a:r>
          </a:p>
          <a:p>
            <a:r>
              <a:rPr lang="en-US" baseline="0" dirty="0"/>
              <a:t>-Last call. Seems to be spreading like a bad disease. I have never had a pilot say that hearing that was useful. Please stop saying last call. Its useless.</a:t>
            </a:r>
          </a:p>
          <a:p>
            <a:r>
              <a:rPr lang="en-US" baseline="0" dirty="0"/>
              <a:t>-The active – </a:t>
            </a:r>
            <a:r>
              <a:rPr lang="en-US" b="1" baseline="0" dirty="0"/>
              <a:t>completely useless</a:t>
            </a:r>
            <a:r>
              <a:rPr lang="en-US" baseline="0" dirty="0"/>
              <a:t>. </a:t>
            </a:r>
            <a:r>
              <a:rPr lang="en-US" b="1" baseline="0" dirty="0"/>
              <a:t>Stop saying this! </a:t>
            </a:r>
            <a:r>
              <a:rPr lang="en-US" baseline="0" dirty="0"/>
              <a:t>Which runway is that? Any runway can be used. This is a terrible phrase to use yet it is done all of the time. Please do not do this.</a:t>
            </a:r>
          </a:p>
          <a:p>
            <a:r>
              <a:rPr lang="en-US" dirty="0"/>
              <a:t>-Area – as in Bend area</a:t>
            </a:r>
            <a:r>
              <a:rPr lang="en-US" baseline="0" dirty="0"/>
              <a:t> traffic. Just say Bend traffic. Using the word area provides no useful information and wastes airtime.</a:t>
            </a:r>
          </a:p>
          <a:p>
            <a:endParaRPr lang="en-US" baseline="0"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18</a:t>
            </a:fld>
            <a:endParaRPr lang="en-US"/>
          </a:p>
        </p:txBody>
      </p:sp>
    </p:spTree>
    <p:extLst>
      <p:ext uri="{BB962C8B-B14F-4D97-AF65-F5344CB8AC3E}">
        <p14:creationId xmlns:p14="http://schemas.microsoft.com/office/powerpoint/2010/main" val="41492692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defTabSz="924916">
              <a:defRPr/>
            </a:pPr>
            <a:r>
              <a:rPr lang="en-US" baseline="0" dirty="0"/>
              <a:t>-</a:t>
            </a:r>
            <a:r>
              <a:rPr lang="en-US" b="1" baseline="0" dirty="0"/>
              <a:t>Base to final</a:t>
            </a:r>
            <a:r>
              <a:rPr lang="en-US" baseline="0" dirty="0"/>
              <a:t>: Pick one! You can’t be on both at the same time, plus everyone knows what leg comes after base. </a:t>
            </a:r>
            <a:r>
              <a:rPr lang="en-US" b="1" baseline="0" dirty="0"/>
              <a:t>Saying 2 legs of the pattern is confusing. </a:t>
            </a:r>
            <a:r>
              <a:rPr lang="en-US" baseline="0" dirty="0"/>
              <a:t>An exception might be a helicopter doing a 180 deg. engine out maneuver and the 180 deg. turn will be very rapid. Even then, its not great in my opinion</a:t>
            </a:r>
          </a:p>
          <a:p>
            <a:pPr defTabSz="924916">
              <a:defRPr/>
            </a:pPr>
            <a:r>
              <a:rPr lang="en-US" baseline="0" dirty="0"/>
              <a:t>-</a:t>
            </a:r>
            <a:r>
              <a:rPr lang="en-US" b="1" baseline="0" dirty="0"/>
              <a:t>Touch and go</a:t>
            </a:r>
            <a:r>
              <a:rPr lang="en-US" baseline="0" dirty="0"/>
              <a:t>: Definitely call landing type other than full stop (T&amp;G or Stop &amp; go, but save it for the call on final (or on base if deemed necessary). Saying touch &amp; go on the way inbound and every leg is excessive.</a:t>
            </a:r>
          </a:p>
          <a:p>
            <a:pPr defTabSz="924916">
              <a:defRPr/>
            </a:pPr>
            <a:r>
              <a:rPr lang="en-US" baseline="0" dirty="0"/>
              <a:t>-</a:t>
            </a:r>
            <a:r>
              <a:rPr lang="en-US" b="1" baseline="0" dirty="0"/>
              <a:t>Short Final</a:t>
            </a:r>
            <a:r>
              <a:rPr lang="en-US" baseline="0" dirty="0"/>
              <a:t>: This is when inside of ½ mile final. Not when further out.</a:t>
            </a:r>
          </a:p>
          <a:p>
            <a:pPr defTabSz="924916">
              <a:defRPr/>
            </a:pPr>
            <a:r>
              <a:rPr lang="en-US" baseline="0" dirty="0"/>
              <a:t>-</a:t>
            </a:r>
            <a:r>
              <a:rPr lang="en-US" b="1" baseline="0" dirty="0"/>
              <a:t>Line up and wait</a:t>
            </a:r>
            <a:r>
              <a:rPr lang="en-US" baseline="0" dirty="0"/>
              <a:t>: tower call. Not much benefit to sitting on runway and exposing your back-side with no view of who may be behind you. Dangerous, I recommend you do not do this. The amount of time saved is negligible, especially if you time your runway entry correctly.</a:t>
            </a:r>
          </a:p>
          <a:p>
            <a:r>
              <a:rPr lang="en-US" dirty="0"/>
              <a:t>-Unless the runup area is not at the end of the runway then just call out the runway going to.</a:t>
            </a:r>
          </a:p>
          <a:p>
            <a:r>
              <a:rPr lang="en-US" dirty="0"/>
              <a:t>-</a:t>
            </a:r>
            <a:r>
              <a:rPr lang="en-US" b="1" dirty="0"/>
              <a:t>Is clear of the active</a:t>
            </a:r>
            <a:r>
              <a:rPr lang="en-US" dirty="0"/>
              <a:t>, What is the “active runway”? It doesn’t exist! Is clear of runway 11, or clear of the runway is much more useful and correct.</a:t>
            </a:r>
          </a:p>
          <a:p>
            <a:r>
              <a:rPr lang="en-US" dirty="0"/>
              <a:t>-</a:t>
            </a:r>
            <a:r>
              <a:rPr lang="en-US" b="1" dirty="0"/>
              <a:t>On a left 45 to left downwind</a:t>
            </a:r>
            <a:r>
              <a:rPr lang="en-US" dirty="0"/>
              <a:t>. The 45 only goes to downwind. No one needs to be told where you are going to off of the 45! “ Bend traffic, Skyhawk 3AB, 3 mile left 45, runway 16” is a much better 45 call.</a:t>
            </a:r>
          </a:p>
          <a:p>
            <a:r>
              <a:rPr lang="en-US" b="1" dirty="0"/>
              <a:t>-On the go</a:t>
            </a:r>
            <a:r>
              <a:rPr lang="en-US" dirty="0"/>
              <a:t>: much overused call. Rarely is this needed. Airplanes on departure leg, or in middle of a touch &amp; go don’t need to make this call. </a:t>
            </a:r>
          </a:p>
          <a:p>
            <a:r>
              <a:rPr lang="en-US" dirty="0"/>
              <a:t>-</a:t>
            </a:r>
            <a:r>
              <a:rPr lang="en-US" b="1" dirty="0"/>
              <a:t>Taxi</a:t>
            </a:r>
            <a:r>
              <a:rPr lang="en-US" b="1" baseline="0" dirty="0"/>
              <a:t> to the run-up area</a:t>
            </a:r>
            <a:r>
              <a:rPr lang="en-US" baseline="0" dirty="0"/>
              <a:t>: Non standard. Call taxing to runway XX. If taxiing to a run-up area for maintenance runs or other reasons than going flying, calling taxi to run-up area is a good idea for SA. Or if the run-up area is not at the end of the runway it might be a useful call.</a:t>
            </a:r>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19</a:t>
            </a:fld>
            <a:endParaRPr lang="en-US"/>
          </a:p>
        </p:txBody>
      </p:sp>
    </p:spTree>
    <p:extLst>
      <p:ext uri="{BB962C8B-B14F-4D97-AF65-F5344CB8AC3E}">
        <p14:creationId xmlns:p14="http://schemas.microsoft.com/office/powerpoint/2010/main" val="331617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-#1: Telling Bend CTAF that you are maneuvering over 4 Corners</a:t>
            </a:r>
            <a:r>
              <a:rPr lang="en-US" baseline="0" dirty="0"/>
              <a:t> is a waste of airtime, esp. when there is a dedicated air-to-air frequency that has been established for that purpose.</a:t>
            </a:r>
          </a:p>
          <a:p>
            <a:r>
              <a:rPr lang="en-US" dirty="0"/>
              <a:t>-#2: Making a call such as “…Skyhawk</a:t>
            </a:r>
            <a:r>
              <a:rPr lang="en-US" baseline="0" dirty="0"/>
              <a:t> 123 is entering left downwind runway 28” and you are still 2-3 miles out on the 45 is inaccurate and confusing, DON’T DO IT!</a:t>
            </a:r>
          </a:p>
          <a:p>
            <a:r>
              <a:rPr lang="en-US" baseline="0" dirty="0"/>
              <a:t>-#4: If the pattern is busy you will likely get all of the information you need by listening. Don’t create radio congestion unnecessarily. If there is an AWOS/ASOS at an airport there should be no need to ask for an advisory. Using the “any traffic in the area please advise” is highly discouraged by the FAA and everyone else. It makes the pilot sound ignorant and arrogant and can lead to unnecessary congestion on the frequency. </a:t>
            </a:r>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20</a:t>
            </a:fld>
            <a:endParaRPr lang="en-US"/>
          </a:p>
        </p:txBody>
      </p:sp>
    </p:spTree>
    <p:extLst>
      <p:ext uri="{BB962C8B-B14F-4D97-AF65-F5344CB8AC3E}">
        <p14:creationId xmlns:p14="http://schemas.microsoft.com/office/powerpoint/2010/main" val="2485774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21</a:t>
            </a:fld>
            <a:endParaRPr lang="en-US"/>
          </a:p>
        </p:txBody>
      </p:sp>
    </p:spTree>
    <p:extLst>
      <p:ext uri="{BB962C8B-B14F-4D97-AF65-F5344CB8AC3E}">
        <p14:creationId xmlns:p14="http://schemas.microsoft.com/office/powerpoint/2010/main" val="35346999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22</a:t>
            </a:fld>
            <a:endParaRPr lang="en-US"/>
          </a:p>
        </p:txBody>
      </p:sp>
    </p:spTree>
    <p:extLst>
      <p:ext uri="{BB962C8B-B14F-4D97-AF65-F5344CB8AC3E}">
        <p14:creationId xmlns:p14="http://schemas.microsoft.com/office/powerpoint/2010/main" val="40509823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E1BA53-AA09-4FC1-AC4E-8241146FC750}" type="slidenum">
              <a:rPr lang="en-US" smtClean="0"/>
              <a:pPr/>
              <a:t>23</a:t>
            </a:fld>
            <a:endParaRPr lang="en-US"/>
          </a:p>
        </p:txBody>
      </p:sp>
    </p:spTree>
    <p:extLst>
      <p:ext uri="{BB962C8B-B14F-4D97-AF65-F5344CB8AC3E}">
        <p14:creationId xmlns:p14="http://schemas.microsoft.com/office/powerpoint/2010/main" val="28885514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Here is what should be a typical sequence of calls for an aircraft</a:t>
            </a:r>
            <a:r>
              <a:rPr lang="en-US" baseline="0" dirty="0"/>
              <a:t> inbound to a non-towered airport.</a:t>
            </a:r>
          </a:p>
          <a:p>
            <a:endParaRPr lang="en-US" baseline="0" dirty="0"/>
          </a:p>
          <a:p>
            <a:r>
              <a:rPr lang="en-US" baseline="0" dirty="0"/>
              <a:t>-Make calls when turning in the pattern and calling “Turning”, e.g. ..turning left base… when able is recommended in Air Safety Foundation’s safety advisor 08 and works well because others looking for you can see a turning airplane easier due to the “wing flash” of a turning aircraft.</a:t>
            </a:r>
          </a:p>
          <a:p>
            <a:endParaRPr lang="en-US" baseline="0" dirty="0"/>
          </a:p>
          <a:p>
            <a:r>
              <a:rPr lang="en-US" baseline="0" dirty="0"/>
              <a:t>-“runway” could be eliminated to shorten calls even more.</a:t>
            </a:r>
          </a:p>
        </p:txBody>
      </p:sp>
      <p:sp>
        <p:nvSpPr>
          <p:cNvPr id="4" name="Slide Number Placeholder 3"/>
          <p:cNvSpPr>
            <a:spLocks noGrp="1"/>
          </p:cNvSpPr>
          <p:nvPr>
            <p:ph type="sldNum" sz="quarter" idx="10"/>
          </p:nvPr>
        </p:nvSpPr>
        <p:spPr/>
        <p:txBody>
          <a:bodyPr/>
          <a:lstStyle/>
          <a:p>
            <a:fld id="{6FE1BA53-AA09-4FC1-AC4E-8241146FC750}" type="slidenum">
              <a:rPr lang="en-US" smtClean="0"/>
              <a:pPr/>
              <a:t>24</a:t>
            </a:fld>
            <a:endParaRPr lang="en-US"/>
          </a:p>
        </p:txBody>
      </p:sp>
    </p:spTree>
    <p:extLst>
      <p:ext uri="{BB962C8B-B14F-4D97-AF65-F5344CB8AC3E}">
        <p14:creationId xmlns:p14="http://schemas.microsoft.com/office/powerpoint/2010/main" val="41412547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other calls only as necessary for deconfliction</a:t>
            </a:r>
            <a:r>
              <a:rPr lang="en-US" baseline="0" dirty="0"/>
              <a:t> with possible threats.</a:t>
            </a:r>
          </a:p>
          <a:p>
            <a:endParaRPr lang="en-US" baseline="0" dirty="0"/>
          </a:p>
          <a:p>
            <a:r>
              <a:rPr lang="en-US" baseline="0" dirty="0"/>
              <a:t>-Taxi call, you could say “…Jet Center taxi 16 via alpha, Bend”.</a:t>
            </a:r>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25</a:t>
            </a:fld>
            <a:endParaRPr lang="en-US"/>
          </a:p>
        </p:txBody>
      </p:sp>
    </p:spTree>
    <p:extLst>
      <p:ext uri="{BB962C8B-B14F-4D97-AF65-F5344CB8AC3E}">
        <p14:creationId xmlns:p14="http://schemas.microsoft.com/office/powerpoint/2010/main" val="25032246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both IFR &amp; VFR terms is recommended by AOPA Safety</a:t>
            </a:r>
            <a:r>
              <a:rPr lang="en-US" baseline="0" dirty="0"/>
              <a:t> Advisor (SA08) </a:t>
            </a:r>
            <a:r>
              <a:rPr lang="en-US" dirty="0"/>
              <a:t>Operations at Non-towered Airports</a:t>
            </a:r>
          </a:p>
        </p:txBody>
      </p:sp>
      <p:sp>
        <p:nvSpPr>
          <p:cNvPr id="4" name="Slide Number Placeholder 3"/>
          <p:cNvSpPr>
            <a:spLocks noGrp="1"/>
          </p:cNvSpPr>
          <p:nvPr>
            <p:ph type="sldNum" sz="quarter" idx="10"/>
          </p:nvPr>
        </p:nvSpPr>
        <p:spPr/>
        <p:txBody>
          <a:bodyPr/>
          <a:lstStyle/>
          <a:p>
            <a:fld id="{6FE1BA53-AA09-4FC1-AC4E-8241146FC750}" type="slidenum">
              <a:rPr lang="en-US" smtClean="0"/>
              <a:pPr/>
              <a:t>26</a:t>
            </a:fld>
            <a:endParaRPr lang="en-US"/>
          </a:p>
        </p:txBody>
      </p:sp>
    </p:spTree>
    <p:extLst>
      <p:ext uri="{BB962C8B-B14F-4D97-AF65-F5344CB8AC3E}">
        <p14:creationId xmlns:p14="http://schemas.microsoft.com/office/powerpoint/2010/main" val="9961777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CTAF is for traffic only (or Unicom if on same frequency). Use a different frequency</a:t>
            </a:r>
            <a:r>
              <a:rPr lang="en-US" baseline="0" dirty="0"/>
              <a:t> for any other communications.</a:t>
            </a:r>
          </a:p>
          <a:p>
            <a:endParaRPr lang="en-US" baseline="0" dirty="0"/>
          </a:p>
          <a:p>
            <a:r>
              <a:rPr lang="en-US" baseline="0" dirty="0"/>
              <a:t>-AIM 4-1-11 has some air-to-air frequencies (122.75 is common)</a:t>
            </a:r>
          </a:p>
          <a:p>
            <a:endParaRPr lang="en-US" baseline="0" dirty="0"/>
          </a:p>
          <a:p>
            <a:r>
              <a:rPr lang="en-US" baseline="0" dirty="0"/>
              <a:t>-AC 90-50 has more frequencies</a:t>
            </a:r>
          </a:p>
          <a:p>
            <a:r>
              <a:rPr lang="en-US" baseline="0" dirty="0"/>
              <a:t>-123.25 is helicopter air-to-air</a:t>
            </a:r>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27</a:t>
            </a:fld>
            <a:endParaRPr lang="en-US"/>
          </a:p>
        </p:txBody>
      </p:sp>
    </p:spTree>
    <p:extLst>
      <p:ext uri="{BB962C8B-B14F-4D97-AF65-F5344CB8AC3E}">
        <p14:creationId xmlns:p14="http://schemas.microsoft.com/office/powerpoint/2010/main" val="164309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28</a:t>
            </a:fld>
            <a:endParaRPr lang="en-US"/>
          </a:p>
        </p:txBody>
      </p:sp>
    </p:spTree>
    <p:extLst>
      <p:ext uri="{BB962C8B-B14F-4D97-AF65-F5344CB8AC3E}">
        <p14:creationId xmlns:p14="http://schemas.microsoft.com/office/powerpoint/2010/main" val="4895762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-Don’t parrot other pilot’s bad calls. Get in the books and learn proper radio calls. </a:t>
            </a:r>
          </a:p>
          <a:p>
            <a:r>
              <a:rPr lang="en-US" dirty="0"/>
              <a:t>Tape runway</a:t>
            </a:r>
            <a:r>
              <a:rPr lang="en-US" baseline="0" dirty="0"/>
              <a:t> or make a runway with cardboard or tape &amp; lay on the floor</a:t>
            </a:r>
          </a:p>
          <a:p>
            <a:r>
              <a:rPr lang="en-US" baseline="0" dirty="0"/>
              <a:t>-Live ATC is good for learning comms. but not necessarily non-towered comms.</a:t>
            </a:r>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29</a:t>
            </a:fld>
            <a:endParaRPr lang="en-US"/>
          </a:p>
        </p:txBody>
      </p:sp>
    </p:spTree>
    <p:extLst>
      <p:ext uri="{BB962C8B-B14F-4D97-AF65-F5344CB8AC3E}">
        <p14:creationId xmlns:p14="http://schemas.microsoft.com/office/powerpoint/2010/main" val="20497003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30</a:t>
            </a:fld>
            <a:endParaRPr lang="en-US"/>
          </a:p>
        </p:txBody>
      </p:sp>
    </p:spTree>
    <p:extLst>
      <p:ext uri="{BB962C8B-B14F-4D97-AF65-F5344CB8AC3E}">
        <p14:creationId xmlns:p14="http://schemas.microsoft.com/office/powerpoint/2010/main" val="3217721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your own worst critic</a:t>
            </a:r>
          </a:p>
        </p:txBody>
      </p:sp>
      <p:sp>
        <p:nvSpPr>
          <p:cNvPr id="4" name="Slide Number Placeholder 3"/>
          <p:cNvSpPr>
            <a:spLocks noGrp="1"/>
          </p:cNvSpPr>
          <p:nvPr>
            <p:ph type="sldNum" sz="quarter" idx="10"/>
          </p:nvPr>
        </p:nvSpPr>
        <p:spPr/>
        <p:txBody>
          <a:bodyPr/>
          <a:lstStyle/>
          <a:p>
            <a:fld id="{6FE1BA53-AA09-4FC1-AC4E-8241146FC750}" type="slidenum">
              <a:rPr lang="en-US" smtClean="0"/>
              <a:pPr/>
              <a:t>31</a:t>
            </a:fld>
            <a:endParaRPr lang="en-US"/>
          </a:p>
        </p:txBody>
      </p:sp>
    </p:spTree>
    <p:extLst>
      <p:ext uri="{BB962C8B-B14F-4D97-AF65-F5344CB8AC3E}">
        <p14:creationId xmlns:p14="http://schemas.microsoft.com/office/powerpoint/2010/main" val="42041792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32</a:t>
            </a:fld>
            <a:endParaRPr lang="en-US"/>
          </a:p>
        </p:txBody>
      </p:sp>
    </p:spTree>
    <p:extLst>
      <p:ext uri="{BB962C8B-B14F-4D97-AF65-F5344CB8AC3E}">
        <p14:creationId xmlns:p14="http://schemas.microsoft.com/office/powerpoint/2010/main" val="27545905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There is 6</a:t>
            </a:r>
            <a:r>
              <a:rPr lang="en-US" baseline="30000" dirty="0"/>
              <a:t>th</a:t>
            </a:r>
            <a:r>
              <a:rPr lang="en-US" dirty="0"/>
              <a:t> edition of The Pilot’s radio Communications Handbook.</a:t>
            </a:r>
          </a:p>
        </p:txBody>
      </p:sp>
      <p:sp>
        <p:nvSpPr>
          <p:cNvPr id="4" name="Slide Number Placeholder 3"/>
          <p:cNvSpPr>
            <a:spLocks noGrp="1"/>
          </p:cNvSpPr>
          <p:nvPr>
            <p:ph type="sldNum" sz="quarter" idx="10"/>
          </p:nvPr>
        </p:nvSpPr>
        <p:spPr/>
        <p:txBody>
          <a:bodyPr/>
          <a:lstStyle/>
          <a:p>
            <a:fld id="{6FE1BA53-AA09-4FC1-AC4E-8241146FC750}" type="slidenum">
              <a:rPr lang="en-US" smtClean="0"/>
              <a:pPr/>
              <a:t>33</a:t>
            </a:fld>
            <a:endParaRPr lang="en-US"/>
          </a:p>
        </p:txBody>
      </p:sp>
    </p:spTree>
    <p:extLst>
      <p:ext uri="{BB962C8B-B14F-4D97-AF65-F5344CB8AC3E}">
        <p14:creationId xmlns:p14="http://schemas.microsoft.com/office/powerpoint/2010/main" val="31699248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34</a:t>
            </a:fld>
            <a:endParaRPr lang="en-US"/>
          </a:p>
        </p:txBody>
      </p:sp>
    </p:spTree>
    <p:extLst>
      <p:ext uri="{BB962C8B-B14F-4D97-AF65-F5344CB8AC3E}">
        <p14:creationId xmlns:p14="http://schemas.microsoft.com/office/powerpoint/2010/main" val="42889077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TextEdit="1"/>
          </p:cNvSpPr>
          <p:nvPr>
            <p:ph type="sldImg"/>
          </p:nvPr>
        </p:nvSpPr>
        <p:spPr bwMode="auto">
          <a:noFill/>
          <a:ln>
            <a:solidFill>
              <a:srgbClr val="000000"/>
            </a:solidFill>
            <a:miter lim="800000"/>
            <a:headEnd/>
            <a:tailEnd/>
          </a:ln>
        </p:spPr>
      </p:sp>
      <p:sp>
        <p:nvSpPr>
          <p:cNvPr id="60418" name="Rectangle 3"/>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20000"/>
              </a:lnSpc>
              <a:spcBef>
                <a:spcPct val="0"/>
              </a:spcBef>
              <a:defRPr/>
            </a:pPr>
            <a:r>
              <a:rPr lang="en-US" sz="1000" b="1" dirty="0">
                <a:ea typeface="ＭＳ Ｐゴシック" charset="0"/>
                <a:cs typeface="ＭＳ Ｐゴシック" charset="0"/>
              </a:rPr>
              <a:t>THIS SLIDE:</a:t>
            </a:r>
          </a:p>
          <a:p>
            <a:pPr lvl="1" eaLnBrk="1" hangingPunct="1">
              <a:spcBef>
                <a:spcPct val="0"/>
              </a:spcBef>
              <a:buFontTx/>
              <a:buChar char="•"/>
              <a:defRPr/>
            </a:pPr>
            <a:r>
              <a:rPr lang="en-US" sz="1000" dirty="0">
                <a:ea typeface="ＭＳ Ｐゴシック" charset="0"/>
              </a:rPr>
              <a:t> First paragraph is animated; click to reveal second paragraph</a:t>
            </a:r>
            <a:endParaRPr lang="en-US" altLang="ja-JP" sz="1000" b="1" dirty="0">
              <a:ea typeface="ＭＳ Ｐゴシック" charset="0"/>
              <a:cs typeface="ＭＳ Ｐゴシック" charset="0"/>
            </a:endParaRPr>
          </a:p>
          <a:p>
            <a:pPr eaLnBrk="1" hangingPunct="1">
              <a:lnSpc>
                <a:spcPct val="120000"/>
              </a:lnSpc>
              <a:spcBef>
                <a:spcPct val="0"/>
              </a:spcBef>
              <a:defRPr/>
            </a:pPr>
            <a:endParaRPr lang="en-US" sz="1000" b="1" dirty="0">
              <a:ea typeface="ＭＳ Ｐゴシック" charset="0"/>
              <a:cs typeface="ＭＳ Ｐゴシック" charset="0"/>
            </a:endParaRPr>
          </a:p>
          <a:p>
            <a:pPr eaLnBrk="1" hangingPunct="1">
              <a:lnSpc>
                <a:spcPct val="120000"/>
              </a:lnSpc>
              <a:spcBef>
                <a:spcPct val="0"/>
              </a:spcBef>
              <a:defRPr/>
            </a:pPr>
            <a:r>
              <a:rPr lang="en-US" sz="1000" b="1" dirty="0">
                <a:ea typeface="ＭＳ Ｐゴシック" charset="0"/>
                <a:cs typeface="ＭＳ Ｐゴシック" charset="0"/>
              </a:rPr>
              <a:t>PRESENTER:</a:t>
            </a:r>
            <a:endParaRPr lang="en-US" sz="1000" dirty="0">
              <a:ea typeface="ＭＳ Ｐゴシック" charset="0"/>
              <a:cs typeface="ＭＳ Ｐゴシック" charset="0"/>
            </a:endParaRPr>
          </a:p>
          <a:p>
            <a:pPr marL="173422" indent="-173422">
              <a:spcBef>
                <a:spcPct val="0"/>
              </a:spcBef>
              <a:buFont typeface="Arial"/>
              <a:buChar char="•"/>
              <a:defRPr/>
            </a:pPr>
            <a:r>
              <a:rPr lang="en-US" sz="1000" dirty="0">
                <a:ea typeface="ＭＳ Ｐゴシック" charset="0"/>
                <a:cs typeface="ＭＳ Ｐゴシック" charset="0"/>
              </a:rPr>
              <a:t>The FAA Wings credits are awarded for attendance at Seminars conducted by FAASTeam Program Managers, Representatives and Guest Speakers. The credits are based on three levels: Basic, Advanced and Master. After completion of each phase (based on the number of credits – check the FAA Safety My Wings Website) in each level, FAA WINGS are awarded to the pilot. CFIs are authorized to validate credit for the flight and ground evaluation and testing.</a:t>
            </a:r>
          </a:p>
          <a:p>
            <a:pPr eaLnBrk="1" hangingPunct="1">
              <a:spcBef>
                <a:spcPct val="0"/>
              </a:spcBef>
              <a:defRPr/>
            </a:pPr>
            <a:endParaRPr lang="en-US" sz="1000" dirty="0">
              <a:ea typeface="ＭＳ Ｐゴシック" charset="0"/>
              <a:cs typeface="ＭＳ Ｐゴシック" charset="0"/>
            </a:endParaRPr>
          </a:p>
          <a:p>
            <a:pPr eaLnBrk="1" hangingPunct="1">
              <a:spcBef>
                <a:spcPct val="0"/>
              </a:spcBef>
              <a:defRPr/>
            </a:pPr>
            <a:r>
              <a:rPr lang="en-US" sz="1000" b="1" dirty="0">
                <a:ea typeface="ＭＳ Ｐゴシック" charset="0"/>
                <a:cs typeface="ＭＳ Ｐゴシック" charset="0"/>
              </a:rPr>
              <a:t>NEXT SLIDE:</a:t>
            </a:r>
          </a:p>
          <a:p>
            <a:pPr eaLnBrk="1" hangingPunct="1">
              <a:spcBef>
                <a:spcPct val="0"/>
              </a:spcBef>
              <a:defRPr/>
            </a:pPr>
            <a:r>
              <a:rPr lang="en-US" sz="1000" dirty="0">
                <a:ea typeface="ＭＳ Ｐゴシック" charset="0"/>
                <a:cs typeface="ＭＳ Ｐゴシック" charset="0"/>
              </a:rPr>
              <a:t>Red text is animated; click to reveal each summary bullet point</a:t>
            </a:r>
            <a:endParaRPr lang="en-US" sz="1000" b="1" dirty="0">
              <a:ea typeface="ＭＳ Ｐゴシック" charset="0"/>
              <a:cs typeface="ＭＳ Ｐゴシック" charset="0"/>
            </a:endParaRPr>
          </a:p>
          <a:p>
            <a:pPr eaLnBrk="1" hangingPunct="1">
              <a:spcBef>
                <a:spcPct val="0"/>
              </a:spcBef>
              <a:defRPr/>
            </a:pPr>
            <a:endParaRPr lang="en-US" sz="1000" dirty="0">
              <a:ea typeface="ＭＳ Ｐゴシック" charset="0"/>
              <a:cs typeface="ＭＳ Ｐゴシック" charset="0"/>
            </a:endParaRPr>
          </a:p>
          <a:p>
            <a:pPr eaLnBrk="1" hangingPunct="1">
              <a:spcBef>
                <a:spcPct val="0"/>
              </a:spcBef>
              <a:defRPr/>
            </a:pPr>
            <a:r>
              <a:rPr lang="en-US" sz="1000" b="1" dirty="0">
                <a:ea typeface="ＭＳ Ｐゴシック" charset="0"/>
                <a:cs typeface="ＭＳ Ｐゴシック" charset="0"/>
              </a:rPr>
              <a:t>CLICK TO PROCEED TO NEXT SLIDE</a:t>
            </a:r>
          </a:p>
        </p:txBody>
      </p:sp>
    </p:spTree>
    <p:extLst>
      <p:ext uri="{BB962C8B-B14F-4D97-AF65-F5344CB8AC3E}">
        <p14:creationId xmlns:p14="http://schemas.microsoft.com/office/powerpoint/2010/main" val="5295897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our monthly newsletter that features safety articles, aviation news and SAW happenings</a:t>
            </a:r>
          </a:p>
        </p:txBody>
      </p:sp>
      <p:sp>
        <p:nvSpPr>
          <p:cNvPr id="4" name="Slide Number Placeholder 3"/>
          <p:cNvSpPr>
            <a:spLocks noGrp="1"/>
          </p:cNvSpPr>
          <p:nvPr>
            <p:ph type="sldNum" sz="quarter" idx="5"/>
          </p:nvPr>
        </p:nvSpPr>
        <p:spPr/>
        <p:txBody>
          <a:bodyPr/>
          <a:lstStyle/>
          <a:p>
            <a:fld id="{6FE1BA53-AA09-4FC1-AC4E-8241146FC750}" type="slidenum">
              <a:rPr lang="en-US" smtClean="0"/>
              <a:pPr/>
              <a:t>36</a:t>
            </a:fld>
            <a:endParaRPr lang="en-US"/>
          </a:p>
        </p:txBody>
      </p:sp>
    </p:spTree>
    <p:extLst>
      <p:ext uri="{BB962C8B-B14F-4D97-AF65-F5344CB8AC3E}">
        <p14:creationId xmlns:p14="http://schemas.microsoft.com/office/powerpoint/2010/main" val="4610617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E1BA53-AA09-4FC1-AC4E-8241146FC750}" type="slidenum">
              <a:rPr lang="en-US" smtClean="0"/>
              <a:pPr/>
              <a:t>37</a:t>
            </a:fld>
            <a:endParaRPr lang="en-US"/>
          </a:p>
        </p:txBody>
      </p:sp>
    </p:spTree>
    <p:extLst>
      <p:ext uri="{BB962C8B-B14F-4D97-AF65-F5344CB8AC3E}">
        <p14:creationId xmlns:p14="http://schemas.microsoft.com/office/powerpoint/2010/main" val="16739278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you are or are working on being a good pilot. Part of that means excellent communications!</a:t>
            </a:r>
          </a:p>
        </p:txBody>
      </p:sp>
      <p:sp>
        <p:nvSpPr>
          <p:cNvPr id="4" name="Slide Number Placeholder 3"/>
          <p:cNvSpPr>
            <a:spLocks noGrp="1"/>
          </p:cNvSpPr>
          <p:nvPr>
            <p:ph type="sldNum" sz="quarter" idx="10"/>
          </p:nvPr>
        </p:nvSpPr>
        <p:spPr/>
        <p:txBody>
          <a:bodyPr/>
          <a:lstStyle/>
          <a:p>
            <a:fld id="{6FE1BA53-AA09-4FC1-AC4E-8241146FC750}" type="slidenum">
              <a:rPr lang="en-US" smtClean="0"/>
              <a:pPr/>
              <a:t>38</a:t>
            </a:fld>
            <a:endParaRPr lang="en-US"/>
          </a:p>
        </p:txBody>
      </p:sp>
    </p:spTree>
    <p:extLst>
      <p:ext uri="{BB962C8B-B14F-4D97-AF65-F5344CB8AC3E}">
        <p14:creationId xmlns:p14="http://schemas.microsoft.com/office/powerpoint/2010/main" val="1799542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a:t>Click to edit Master title style</a:t>
            </a:r>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16" name="Date Placeholder 15"/>
          <p:cNvSpPr>
            <a:spLocks noGrp="1"/>
          </p:cNvSpPr>
          <p:nvPr>
            <p:ph type="dt" sz="half" idx="10"/>
          </p:nvPr>
        </p:nvSpPr>
        <p:spPr/>
        <p:txBody>
          <a:bodyPr/>
          <a:lstStyle/>
          <a:p>
            <a:fld id="{E637BB6B-EE1B-48FB-8575-0D55C373DE88}" type="datetimeFigureOut">
              <a:rPr lang="en-US" smtClean="0"/>
              <a:pPr/>
              <a:t>10/12/2024</a:t>
            </a:fld>
            <a:endParaRPr lang="en-US"/>
          </a:p>
        </p:txBody>
      </p:sp>
      <p:sp>
        <p:nvSpPr>
          <p:cNvPr id="2" name="Footer Placeholder 1"/>
          <p:cNvSpPr>
            <a:spLocks noGrp="1"/>
          </p:cNvSpPr>
          <p:nvPr>
            <p:ph type="ftr" sz="quarter" idx="11"/>
          </p:nvPr>
        </p:nvSpPr>
        <p:spPr/>
        <p:txBody>
          <a:bodyPr/>
          <a:lstStyle/>
          <a:p>
            <a:endParaRPr kumimoji="0" lang="en-US"/>
          </a:p>
        </p:txBody>
      </p:sp>
      <p:sp>
        <p:nvSpPr>
          <p:cNvPr id="15" name="Slide Number Placeholder 14"/>
          <p:cNvSpPr>
            <a:spLocks noGrp="1"/>
          </p:cNvSpPr>
          <p:nvPr>
            <p:ph type="sldNum" sz="quarter" idx="12"/>
          </p:nvPr>
        </p:nvSpPr>
        <p:spPr>
          <a:xfrm>
            <a:off x="8229600" y="6473952"/>
            <a:ext cx="758952" cy="246888"/>
          </a:xfrm>
        </p:spPr>
        <p:txBody>
          <a:bodyPr/>
          <a:lstStyle/>
          <a:p>
            <a:fld id="{2AA957AF-53C0-420B-9C2D-77DB1416566C}" type="slidenum">
              <a:rPr kumimoji="0" lang="en-US" smtClean="0"/>
              <a:pPr/>
              <a:t>‹#›</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a:t>Click to edit Master title style</a:t>
            </a:r>
          </a:p>
        </p:txBody>
      </p:sp>
      <p:sp>
        <p:nvSpPr>
          <p:cNvPr id="27" name="Content Placeholder 26"/>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E637BB6B-EE1B-48FB-8575-0D55C373DE88}" type="datetimeFigureOut">
              <a:rPr lang="en-US" smtClean="0"/>
              <a:pPr/>
              <a:t>10/12/2024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kumimoji="0" lang="en-US"/>
          </a:p>
        </p:txBody>
      </p:sp>
      <p:sp>
        <p:nvSpPr>
          <p:cNvPr id="16" name="Slide Number Placeholder 15"/>
          <p:cNvSpPr>
            <a:spLocks noGrp="1"/>
          </p:cNvSpPr>
          <p:nvPr>
            <p:ph type="sldNum" sz="quarter" idx="12"/>
          </p:nvPr>
        </p:nvSpPr>
        <p:spPr>
          <a:xfrm>
            <a:off x="8229600" y="6473952"/>
            <a:ext cx="758952" cy="246888"/>
          </a:xfrm>
        </p:spPr>
        <p:txBody>
          <a:bodyPr/>
          <a:lstStyle/>
          <a:p>
            <a:fld id="{2AA957AF-53C0-420B-9C2D-77DB1416566C}"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9" name="Date Placeholder 18"/>
          <p:cNvSpPr>
            <a:spLocks noGrp="1"/>
          </p:cNvSpPr>
          <p:nvPr>
            <p:ph type="dt" sz="half" idx="10"/>
          </p:nvPr>
        </p:nvSpPr>
        <p:spPr/>
        <p:txBody>
          <a:bodyPr/>
          <a:lstStyle/>
          <a:p>
            <a:fld id="{E637BB6B-EE1B-48FB-8575-0D55C373DE88}" type="datetimeFigureOut">
              <a:rPr lang="en-US" smtClean="0"/>
              <a:pPr/>
              <a:t>10/12/2024</a:t>
            </a:fld>
            <a:endParaRPr lang="en-US"/>
          </a:p>
        </p:txBody>
      </p:sp>
      <p:sp>
        <p:nvSpPr>
          <p:cNvPr id="11" name="Footer Placeholder 10"/>
          <p:cNvSpPr>
            <a:spLocks noGrp="1"/>
          </p:cNvSpPr>
          <p:nvPr>
            <p:ph type="ftr" sz="quarter" idx="11"/>
          </p:nvPr>
        </p:nvSpPr>
        <p:spPr/>
        <p:txBody>
          <a:bodyPr/>
          <a:lstStyle/>
          <a:p>
            <a:endParaRPr kumimoji="0" lang="en-US"/>
          </a:p>
        </p:txBody>
      </p:sp>
      <p:sp>
        <p:nvSpPr>
          <p:cNvPr id="16" name="Slide Number Placeholder 15"/>
          <p:cNvSpPr>
            <a:spLocks noGrp="1"/>
          </p:cNvSpPr>
          <p:nvPr>
            <p:ph type="sldNum" sz="quarter" idx="12"/>
          </p:nvPr>
        </p:nvSpPr>
        <p:spPr/>
        <p:txBody>
          <a:bodyPr/>
          <a:lstStyle/>
          <a:p>
            <a:fld id="{2AA957AF-53C0-420B-9C2D-77DB1416566C}" type="slidenum">
              <a:rPr kumimoji="0" lang="en-US" smtClean="0"/>
              <a:pPr/>
              <a:t>‹#›</a:t>
            </a:fld>
            <a:endParaRPr kumimoji="0"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a:t>Click to edit Master title style</a:t>
            </a:r>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0"/>
          </p:nvPr>
        </p:nvSpPr>
        <p:spPr/>
        <p:txBody>
          <a:bodyPr/>
          <a:lstStyle/>
          <a:p>
            <a:fld id="{E637BB6B-EE1B-48FB-8575-0D55C373DE88}" type="datetimeFigureOut">
              <a:rPr lang="en-US" smtClean="0"/>
              <a:pPr/>
              <a:t>10/12/2024</a:t>
            </a:fld>
            <a:endParaRPr lang="en-US"/>
          </a:p>
        </p:txBody>
      </p:sp>
      <p:sp>
        <p:nvSpPr>
          <p:cNvPr id="10" name="Footer Placeholder 9"/>
          <p:cNvSpPr>
            <a:spLocks noGrp="1"/>
          </p:cNvSpPr>
          <p:nvPr>
            <p:ph type="ftr" sz="quarter" idx="11"/>
          </p:nvPr>
        </p:nvSpPr>
        <p:spPr/>
        <p:txBody>
          <a:bodyPr/>
          <a:lstStyle/>
          <a:p>
            <a:endParaRPr kumimoji="0" lang="en-US"/>
          </a:p>
        </p:txBody>
      </p:sp>
      <p:sp>
        <p:nvSpPr>
          <p:cNvPr id="31" name="Slide Number Placeholder 30"/>
          <p:cNvSpPr>
            <a:spLocks noGrp="1"/>
          </p:cNvSpPr>
          <p:nvPr>
            <p:ph type="sldNum" sz="quarter" idx="12"/>
          </p:nvPr>
        </p:nvSpPr>
        <p:spPr/>
        <p:txBody>
          <a:bodyPr/>
          <a:lstStyle/>
          <a:p>
            <a:fld id="{2AA957AF-53C0-420B-9C2D-77DB1416566C}"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a:t>Click to edit Master title style</a:t>
            </a:r>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0"/>
          </p:nvPr>
        </p:nvSpPr>
        <p:spPr/>
        <p:txBody>
          <a:bodyPr/>
          <a:lstStyle/>
          <a:p>
            <a:fld id="{E637BB6B-EE1B-48FB-8575-0D55C373DE88}" type="datetimeFigureOut">
              <a:rPr lang="en-US" smtClean="0"/>
              <a:pPr/>
              <a:t>10/12/2024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229600" y="6477000"/>
            <a:ext cx="762000" cy="246888"/>
          </a:xfrm>
        </p:spPr>
        <p:txBody>
          <a:bodyPr/>
          <a:lstStyle/>
          <a:p>
            <a:fld id="{2AA957AF-53C0-420B-9C2D-77DB1416566C}" type="slidenum">
              <a:rPr kumimoji="0" lang="en-US" smtClean="0"/>
              <a:pPr/>
              <a:t>‹#›</a:t>
            </a:fld>
            <a:endParaRPr kumimoji="0"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a:t>Click to edit Master title style</a:t>
            </a:r>
          </a:p>
        </p:txBody>
      </p:sp>
      <p:sp>
        <p:nvSpPr>
          <p:cNvPr id="12" name="Date Placeholder 11"/>
          <p:cNvSpPr>
            <a:spLocks noGrp="1"/>
          </p:cNvSpPr>
          <p:nvPr>
            <p:ph type="dt" sz="half" idx="10"/>
          </p:nvPr>
        </p:nvSpPr>
        <p:spPr/>
        <p:txBody>
          <a:bodyPr/>
          <a:lstStyle/>
          <a:p>
            <a:fld id="{E637BB6B-EE1B-48FB-8575-0D55C373DE88}" type="datetimeFigureOut">
              <a:rPr lang="en-US" smtClean="0"/>
              <a:pPr/>
              <a:t>10/12/2024</a:t>
            </a:fld>
            <a:endParaRPr lang="en-US"/>
          </a:p>
        </p:txBody>
      </p:sp>
      <p:sp>
        <p:nvSpPr>
          <p:cNvPr id="21" name="Footer Placeholder 20"/>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AA957AF-53C0-420B-9C2D-77DB1416566C}"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637BB6B-EE1B-48FB-8575-0D55C373DE88}" type="datetimeFigureOut">
              <a:rPr lang="en-US" smtClean="0"/>
              <a:pPr/>
              <a:t>10/12/2024</a:t>
            </a:fld>
            <a:endParaRPr lang="en-US"/>
          </a:p>
        </p:txBody>
      </p:sp>
      <p:sp>
        <p:nvSpPr>
          <p:cNvPr id="24" name="Footer Placeholder 23"/>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2AA957AF-53C0-420B-9C2D-77DB1416566C}"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E637BB6B-EE1B-48FB-8575-0D55C373DE88}" type="datetimeFigureOut">
              <a:rPr lang="en-US" smtClean="0"/>
              <a:pPr/>
              <a:t>10/12/2024</a:t>
            </a:fld>
            <a:endParaRPr lang="en-US"/>
          </a:p>
        </p:txBody>
      </p:sp>
      <p:sp>
        <p:nvSpPr>
          <p:cNvPr id="29" name="Footer Placeholder 28"/>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2AA957AF-53C0-420B-9C2D-77DB1416566C}"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a:t>Click icon to add picture</a:t>
            </a:r>
            <a:endParaRPr kumimoji="0" lang="en-US" dirty="0"/>
          </a:p>
        </p:txBody>
      </p:sp>
      <p:sp>
        <p:nvSpPr>
          <p:cNvPr id="7" name="Date Placeholder 6"/>
          <p:cNvSpPr>
            <a:spLocks noGrp="1"/>
          </p:cNvSpPr>
          <p:nvPr>
            <p:ph type="dt" sz="half" idx="10"/>
          </p:nvPr>
        </p:nvSpPr>
        <p:spPr/>
        <p:txBody>
          <a:bodyPr/>
          <a:lstStyle/>
          <a:p>
            <a:fld id="{E637BB6B-EE1B-48FB-8575-0D55C373DE88}" type="datetimeFigureOut">
              <a:rPr lang="en-US" smtClean="0"/>
              <a:pPr/>
              <a:t>10/12/2024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31" name="Slide Number Placeholder 30"/>
          <p:cNvSpPr>
            <a:spLocks noGrp="1"/>
          </p:cNvSpPr>
          <p:nvPr>
            <p:ph type="sldNum" sz="quarter" idx="12"/>
          </p:nvPr>
        </p:nvSpPr>
        <p:spPr/>
        <p:txBody>
          <a:bodyPr/>
          <a:lstStyle/>
          <a:p>
            <a:fld id="{2AA957AF-53C0-420B-9C2D-77DB1416566C}" type="slidenum">
              <a:rPr kumimoji="0" lang="en-US" smtClean="0"/>
              <a:pPr/>
              <a:t>‹#›</a:t>
            </a:fld>
            <a:endParaRPr kumimoji="0"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637BB6B-EE1B-48FB-8575-0D55C373DE88}" type="datetimeFigureOut">
              <a:rPr lang="en-US" smtClean="0"/>
              <a:pPr/>
              <a:t>10/12/2024</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AA957AF-53C0-420B-9C2D-77DB1416566C}"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637BB6B-EE1B-48FB-8575-0D55C373DE88}" type="datetimeFigureOut">
              <a:rPr lang="en-US" smtClean="0"/>
              <a:pPr/>
              <a:t>10/12/2024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AA957AF-53C0-420B-9C2D-77DB1416566C}" type="slidenum">
              <a:rPr kumimoji="0" lang="en-US" smtClean="0"/>
              <a:pPr/>
              <a:t>‹#›</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C8BA936-0563-4375-A1A6-9F33D49A193D}" type="datetime1">
              <a:rPr lang="en-US"/>
              <a:pPr>
                <a:defRPr/>
              </a:pPr>
              <a:t>10/12/2024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644A838-E58E-411F-AF7D-FB7D7F12681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F0821E2-EE0C-4049-8879-8459983C52DA}" type="datetime1">
              <a:rPr lang="en-US"/>
              <a:pPr>
                <a:defRPr/>
              </a:pPr>
              <a:t>10/12/2024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7739988-56ED-4265-91AC-D70F7E32BD7C}"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0AB3D2B-3AEC-482D-AEBB-574308901EBA}" type="datetime1">
              <a:rPr lang="en-US"/>
              <a:pPr>
                <a:defRPr/>
              </a:pPr>
              <a:t>10/12/2024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D052C3A-8012-4BEC-B5EE-347FF2855311}"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B640BB4-F759-4559-9987-70A08D2196F6}" type="datetime1">
              <a:rPr lang="en-US"/>
              <a:pPr>
                <a:defRPr/>
              </a:pPr>
              <a:t>10/12/2024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2F12B8A-C5B6-47AF-A388-2B6501619A2A}"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B28B426-C67B-4192-B6EF-F5CB627942F7}" type="datetime1">
              <a:rPr lang="en-US"/>
              <a:pPr>
                <a:defRPr/>
              </a:pPr>
              <a:t>10/12/2024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FF49D14D-BF63-41EA-904A-BB07CCDBF8FD}"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BEC9CFC-60EE-43B9-9BF5-8D4C7383E60B}" type="datetime1">
              <a:rPr lang="en-US"/>
              <a:pPr>
                <a:defRPr/>
              </a:pPr>
              <a:t>10/12/2024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3FBDDD98-EBBA-4C1D-A38B-9EB9D67B1285}"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D56D95B-1BD4-48D1-9599-2A7537C603A8}" type="datetime1">
              <a:rPr lang="en-US"/>
              <a:pPr>
                <a:defRPr/>
              </a:pPr>
              <a:t>10/12/2024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AC2E1B5A-5709-49B8-984F-E9F349C7F15E}"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5C92FDD-5028-49E9-ABE4-A09EEB492999}" type="datetime1">
              <a:rPr lang="en-US"/>
              <a:pPr>
                <a:defRPr/>
              </a:pPr>
              <a:t>10/12/2024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5EA1AAA-F975-4C15-BABE-D23D43715A14}"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D7DEA42-BF9B-4291-B3AC-9CEE2A342DE9}" type="datetime1">
              <a:rPr lang="en-US"/>
              <a:pPr>
                <a:defRPr/>
              </a:pPr>
              <a:t>10/12/2024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CCEB4F9-F261-47B4-93C5-EFC1CCF15D25}"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D955AD1-F287-47EC-8503-2AD6FFF272BD}" type="datetime1">
              <a:rPr lang="en-US"/>
              <a:pPr>
                <a:defRPr/>
              </a:pPr>
              <a:t>10/12/2024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304F7C4-E61C-4055-90FD-143E64EFE990}"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6E4AB96-686B-47E8-B68C-DEAA775B7BC8}" type="datetime1">
              <a:rPr lang="en-US"/>
              <a:pPr>
                <a:defRPr/>
              </a:pPr>
              <a:t>10/12/2024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C465F5E-A076-4943-BFF9-0195B54D999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E637BB6B-EE1B-48FB-8575-0D55C373DE88}" type="datetimeFigureOut">
              <a:rPr lang="en-US" smtClean="0"/>
              <a:pPr/>
              <a:t>10/12/2024</a:t>
            </a:fld>
            <a:endParaRPr lang="en-US" sz="1000">
              <a:solidFill>
                <a:schemeClr val="tx2">
                  <a:shade val="50000"/>
                </a:schemeClr>
              </a:solidFill>
            </a:endParaRP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lgn="ctr" eaLnBrk="1" latinLnBrk="0" hangingPunct="1"/>
            <a:endParaRPr kumimoji="0" lang="en-US" sz="1000" dirty="0">
              <a:solidFill>
                <a:schemeClr val="tx2">
                  <a:shade val="50000"/>
                </a:schemeClr>
              </a:solidFill>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AA957AF-53C0-420B-9C2D-77DB1416566C}" type="slidenum">
              <a:rPr kumimoji="0" lang="en-US" smtClean="0"/>
              <a:pPr/>
              <a:t>‹#›</a:t>
            </a:fld>
            <a:endParaRPr kumimoji="0" lang="en-US" sz="1000" dirty="0">
              <a:solidFill>
                <a:schemeClr val="tx2">
                  <a:shade val="50000"/>
                </a:scheme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a:t>Click to edit Master title style</a:t>
            </a:r>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ea typeface="ＭＳ Ｐゴシック" pitchFamily="34" charset="-128"/>
                <a:cs typeface="Arial" pitchFamily="34" charset="0"/>
              </a:defRPr>
            </a:lvl1pPr>
          </a:lstStyle>
          <a:p>
            <a:pPr fontAlgn="base">
              <a:spcBef>
                <a:spcPct val="0"/>
              </a:spcBef>
              <a:spcAft>
                <a:spcPct val="0"/>
              </a:spcAft>
              <a:defRPr/>
            </a:pPr>
            <a:fld id="{F0DFF0CA-AF3A-4915-AB73-4FC6411D7101}" type="datetime1">
              <a:rPr lang="en-US"/>
              <a:pPr fontAlgn="base">
                <a:spcBef>
                  <a:spcPct val="0"/>
                </a:spcBef>
                <a:spcAft>
                  <a:spcPct val="0"/>
                </a:spcAft>
                <a:defRPr/>
              </a:pPr>
              <a:t>10/12/2024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ea typeface="ＭＳ Ｐゴシック" pitchFamily="34" charset="-128"/>
                <a:cs typeface="Arial" pitchFamily="34" charset="0"/>
              </a:defRPr>
            </a:lvl1pPr>
          </a:lstStyle>
          <a:p>
            <a:pPr fontAlgn="base">
              <a:spcBef>
                <a:spcPct val="0"/>
              </a:spcBef>
              <a:spcAft>
                <a:spcPct val="0"/>
              </a:spcAft>
              <a:defRPr/>
            </a:pPr>
            <a:fld id="{0151E839-5C02-42F3-BE9D-1030CC554A6D}" type="slidenum">
              <a:rPr lang="en-US"/>
              <a:pPr fontAlgn="base">
                <a:spcBef>
                  <a:spcPct val="0"/>
                </a:spcBef>
                <a:spcAft>
                  <a:spcPct val="0"/>
                </a:spcAft>
                <a:defRPr/>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ＭＳ Ｐゴシック" charset="-128"/>
        </a:defRPr>
      </a:lvl1pPr>
      <a:lvl2pPr algn="ctr" rtl="0" eaLnBrk="0" fontAlgn="base" hangingPunct="0">
        <a:spcBef>
          <a:spcPct val="0"/>
        </a:spcBef>
        <a:spcAft>
          <a:spcPct val="0"/>
        </a:spcAft>
        <a:defRPr sz="4400">
          <a:solidFill>
            <a:schemeClr val="tx1"/>
          </a:solidFill>
          <a:latin typeface="Calibri" pitchFamily="34" charset="0"/>
          <a:ea typeface="MS PGothic" pitchFamily="34" charset="-128"/>
          <a:cs typeface="ＭＳ Ｐゴシック" charset="-128"/>
        </a:defRPr>
      </a:lvl2pPr>
      <a:lvl3pPr algn="ctr" rtl="0" eaLnBrk="0" fontAlgn="base" hangingPunct="0">
        <a:spcBef>
          <a:spcPct val="0"/>
        </a:spcBef>
        <a:spcAft>
          <a:spcPct val="0"/>
        </a:spcAft>
        <a:defRPr sz="4400">
          <a:solidFill>
            <a:schemeClr val="tx1"/>
          </a:solidFill>
          <a:latin typeface="Calibri" pitchFamily="34" charset="0"/>
          <a:ea typeface="MS PGothic" pitchFamily="34" charset="-128"/>
          <a:cs typeface="ＭＳ Ｐゴシック" charset="-128"/>
        </a:defRPr>
      </a:lvl3pPr>
      <a:lvl4pPr algn="ctr" rtl="0" eaLnBrk="0" fontAlgn="base" hangingPunct="0">
        <a:spcBef>
          <a:spcPct val="0"/>
        </a:spcBef>
        <a:spcAft>
          <a:spcPct val="0"/>
        </a:spcAft>
        <a:defRPr sz="4400">
          <a:solidFill>
            <a:schemeClr val="tx1"/>
          </a:solidFill>
          <a:latin typeface="Calibri" pitchFamily="34" charset="0"/>
          <a:ea typeface="MS PGothic" pitchFamily="34" charset="-128"/>
          <a:cs typeface="ＭＳ Ｐゴシック" charset="-128"/>
        </a:defRPr>
      </a:lvl4pPr>
      <a:lvl5pPr algn="ctr" rtl="0" eaLnBrk="0" fontAlgn="base" hangingPunct="0">
        <a:spcBef>
          <a:spcPct val="0"/>
        </a:spcBef>
        <a:spcAft>
          <a:spcPct val="0"/>
        </a:spcAft>
        <a:defRPr sz="4400">
          <a:solidFill>
            <a:schemeClr val="tx1"/>
          </a:solidFill>
          <a:latin typeface="Calibri" pitchFamily="34" charset="0"/>
          <a:ea typeface="MS PGothic" pitchFamily="34" charset="-128"/>
          <a:cs typeface="ＭＳ Ｐゴシック"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128"/>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mikekloch.com/"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mikekloch.com/home/advanced-airplane-learning/references/"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hyperlink" Target="http://www.fly-saw.com/"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VFR Communications (Non-towered Airports)</a:t>
            </a:r>
            <a:br>
              <a:rPr lang="en-US" dirty="0"/>
            </a:b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600" y="723900"/>
            <a:ext cx="5646964" cy="3162300"/>
          </a:xfrm>
          <a:prstGeom prst="rect">
            <a:avLst/>
          </a:prstGeom>
        </p:spPr>
      </p:pic>
      <p:sp>
        <p:nvSpPr>
          <p:cNvPr id="3" name="TextBox 2">
            <a:extLst>
              <a:ext uri="{FF2B5EF4-FFF2-40B4-BE49-F238E27FC236}">
                <a16:creationId xmlns:a16="http://schemas.microsoft.com/office/drawing/2014/main" id="{15649EEB-92A4-8E04-836C-7ED1022853D7}"/>
              </a:ext>
            </a:extLst>
          </p:cNvPr>
          <p:cNvSpPr txBox="1"/>
          <p:nvPr/>
        </p:nvSpPr>
        <p:spPr>
          <a:xfrm>
            <a:off x="7924800" y="6248400"/>
            <a:ext cx="878189" cy="369332"/>
          </a:xfrm>
          <a:prstGeom prst="rect">
            <a:avLst/>
          </a:prstGeom>
          <a:noFill/>
        </p:spPr>
        <p:txBody>
          <a:bodyPr wrap="none" rtlCol="0">
            <a:spAutoFit/>
          </a:bodyPr>
          <a:lstStyle/>
          <a:p>
            <a:r>
              <a:rPr lang="en-US" dirty="0"/>
              <a:t>Ver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posing for a photo in front of a race car&#10;&#10;Description automatically generated with low confidence">
            <a:extLst>
              <a:ext uri="{FF2B5EF4-FFF2-40B4-BE49-F238E27FC236}">
                <a16:creationId xmlns:a16="http://schemas.microsoft.com/office/drawing/2014/main" id="{594DE8D7-8023-605F-7598-1F272E2D3B5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0" t="-19827" r="180" b="19827"/>
          <a:stretch/>
        </p:blipFill>
        <p:spPr>
          <a:xfrm rot="10800000">
            <a:off x="6544862" y="4908647"/>
            <a:ext cx="2599138" cy="1949354"/>
          </a:xfrm>
          <a:prstGeom prst="rect">
            <a:avLst/>
          </a:prstGeom>
        </p:spPr>
      </p:pic>
      <p:sp>
        <p:nvSpPr>
          <p:cNvPr id="2" name="Title 1"/>
          <p:cNvSpPr>
            <a:spLocks noGrp="1"/>
          </p:cNvSpPr>
          <p:nvPr>
            <p:ph type="title"/>
          </p:nvPr>
        </p:nvSpPr>
        <p:spPr>
          <a:xfrm>
            <a:off x="609600" y="252871"/>
            <a:ext cx="7924800" cy="585329"/>
          </a:xfrm>
        </p:spPr>
        <p:txBody>
          <a:bodyPr>
            <a:normAutofit fontScale="90000"/>
          </a:bodyPr>
          <a:lstStyle/>
          <a:p>
            <a:r>
              <a:rPr lang="en-US" dirty="0"/>
              <a:t>Mike “Cuckoo” Kloch</a:t>
            </a:r>
          </a:p>
        </p:txBody>
      </p:sp>
      <p:sp>
        <p:nvSpPr>
          <p:cNvPr id="3" name="Content Placeholder 2"/>
          <p:cNvSpPr>
            <a:spLocks noGrp="1"/>
          </p:cNvSpPr>
          <p:nvPr>
            <p:ph idx="1"/>
          </p:nvPr>
        </p:nvSpPr>
        <p:spPr>
          <a:xfrm>
            <a:off x="493777" y="1142999"/>
            <a:ext cx="6131051" cy="5462129"/>
          </a:xfrm>
        </p:spPr>
        <p:txBody>
          <a:bodyPr>
            <a:normAutofit fontScale="70000" lnSpcReduction="20000"/>
          </a:bodyPr>
          <a:lstStyle/>
          <a:p>
            <a:pPr marL="295275" indent="-214313">
              <a:lnSpc>
                <a:spcPct val="120000"/>
              </a:lnSpc>
              <a:spcBef>
                <a:spcPts val="600"/>
              </a:spcBef>
            </a:pPr>
            <a:r>
              <a:rPr lang="en-US" sz="2300" b="1" dirty="0"/>
              <a:t>CEO/Chief Instructor Pilot for Specialized Aero Works</a:t>
            </a:r>
          </a:p>
          <a:p>
            <a:pPr marL="295275" indent="-214313">
              <a:lnSpc>
                <a:spcPct val="120000"/>
              </a:lnSpc>
              <a:spcBef>
                <a:spcPts val="600"/>
              </a:spcBef>
            </a:pPr>
            <a:r>
              <a:rPr lang="en-US" sz="2300" b="1" dirty="0"/>
              <a:t>2 x Master CFI - Aerobatic</a:t>
            </a:r>
          </a:p>
          <a:p>
            <a:pPr marL="295275" indent="-214313">
              <a:lnSpc>
                <a:spcPct val="120000"/>
              </a:lnSpc>
              <a:spcBef>
                <a:spcPts val="600"/>
              </a:spcBef>
            </a:pPr>
            <a:r>
              <a:rPr lang="en-US" sz="2300" b="1" dirty="0"/>
              <a:t>2 x NAFI Master CFI; CFII, MEI </a:t>
            </a:r>
          </a:p>
          <a:p>
            <a:pPr marL="295275" indent="-214313">
              <a:lnSpc>
                <a:spcPct val="120000"/>
              </a:lnSpc>
              <a:spcBef>
                <a:spcPts val="600"/>
              </a:spcBef>
            </a:pPr>
            <a:r>
              <a:rPr lang="en-US" sz="2300" b="1" dirty="0"/>
              <a:t>Contract Test Pilot/Instructor</a:t>
            </a:r>
          </a:p>
          <a:p>
            <a:pPr marL="295275" indent="-214313">
              <a:lnSpc>
                <a:spcPct val="120000"/>
              </a:lnSpc>
              <a:spcBef>
                <a:spcPts val="600"/>
              </a:spcBef>
            </a:pPr>
            <a:r>
              <a:rPr lang="en-US" sz="2300" b="1" dirty="0"/>
              <a:t>FAA Safety Team (FAAST) Representative</a:t>
            </a:r>
          </a:p>
          <a:p>
            <a:pPr marL="295275" indent="-214313">
              <a:lnSpc>
                <a:spcPct val="120000"/>
              </a:lnSpc>
              <a:spcBef>
                <a:spcPts val="600"/>
              </a:spcBef>
            </a:pPr>
            <a:r>
              <a:rPr lang="en-US" sz="2300" dirty="0"/>
              <a:t>Former Epic aircraft Pilot/Instructor (contractor now)</a:t>
            </a:r>
          </a:p>
          <a:p>
            <a:pPr marL="295275" indent="-214313">
              <a:lnSpc>
                <a:spcPct val="120000"/>
              </a:lnSpc>
              <a:spcBef>
                <a:spcPts val="600"/>
              </a:spcBef>
            </a:pPr>
            <a:r>
              <a:rPr lang="en-US" sz="2300" dirty="0"/>
              <a:t>Former Chief Airplane instructor at Leading Edge </a:t>
            </a:r>
          </a:p>
          <a:p>
            <a:pPr marL="295275" indent="-214313">
              <a:lnSpc>
                <a:spcPct val="120000"/>
              </a:lnSpc>
              <a:spcBef>
                <a:spcPts val="600"/>
              </a:spcBef>
            </a:pPr>
            <a:r>
              <a:rPr lang="en-US" sz="2300" dirty="0"/>
              <a:t>Contract pilot for Elite Pilot services (Evolution)</a:t>
            </a:r>
          </a:p>
          <a:p>
            <a:pPr marL="295275" indent="-214313">
              <a:lnSpc>
                <a:spcPct val="120000"/>
              </a:lnSpc>
              <a:spcBef>
                <a:spcPts val="600"/>
              </a:spcBef>
            </a:pPr>
            <a:r>
              <a:rPr lang="en-US" sz="2300" dirty="0"/>
              <a:t>Former Advanced Flight Dynamics Chief Instructor Pilot</a:t>
            </a:r>
          </a:p>
          <a:p>
            <a:pPr marL="295275" indent="-214313">
              <a:lnSpc>
                <a:spcPct val="120000"/>
              </a:lnSpc>
              <a:spcBef>
                <a:spcPts val="600"/>
              </a:spcBef>
            </a:pPr>
            <a:r>
              <a:rPr lang="en-US" sz="2300" dirty="0"/>
              <a:t>Former Air Ambulance Captain</a:t>
            </a:r>
          </a:p>
          <a:p>
            <a:pPr marL="295275" indent="-214313">
              <a:lnSpc>
                <a:spcPct val="120000"/>
              </a:lnSpc>
              <a:spcBef>
                <a:spcPts val="600"/>
              </a:spcBef>
            </a:pPr>
            <a:r>
              <a:rPr lang="en-US" sz="2300" dirty="0"/>
              <a:t>Former Marine Corps F/A-18 pilot</a:t>
            </a:r>
          </a:p>
          <a:p>
            <a:pPr marL="295275" indent="-214313">
              <a:lnSpc>
                <a:spcPct val="120000"/>
              </a:lnSpc>
              <a:spcBef>
                <a:spcPts val="600"/>
              </a:spcBef>
            </a:pPr>
            <a:r>
              <a:rPr lang="en-US" sz="2300" dirty="0"/>
              <a:t>School trained Aviation Safety Officer (NPS)</a:t>
            </a:r>
          </a:p>
          <a:p>
            <a:pPr marL="295275" indent="-214313">
              <a:lnSpc>
                <a:spcPct val="120000"/>
              </a:lnSpc>
              <a:spcBef>
                <a:spcPts val="600"/>
              </a:spcBef>
            </a:pPr>
            <a:r>
              <a:rPr lang="en-US" sz="2300" dirty="0"/>
              <a:t>Former USMC Reserve F/A-18 Standardization Officer</a:t>
            </a:r>
          </a:p>
          <a:p>
            <a:pPr marL="295275" indent="-214313">
              <a:lnSpc>
                <a:spcPct val="120000"/>
              </a:lnSpc>
              <a:spcBef>
                <a:spcPts val="600"/>
              </a:spcBef>
            </a:pPr>
            <a:r>
              <a:rPr lang="en-US" sz="2300" dirty="0"/>
              <a:t>B.S. degree from OSU, 2 Aviation Degrees from COCC</a:t>
            </a:r>
          </a:p>
          <a:p>
            <a:pPr marL="295275" indent="-214313">
              <a:lnSpc>
                <a:spcPct val="120000"/>
              </a:lnSpc>
              <a:spcBef>
                <a:spcPts val="600"/>
              </a:spcBef>
            </a:pPr>
            <a:r>
              <a:rPr lang="en-US" sz="2300" dirty="0"/>
              <a:t>Former part-time aviation instructor at COCC</a:t>
            </a:r>
          </a:p>
          <a:p>
            <a:pPr marL="295275" indent="-214313">
              <a:lnSpc>
                <a:spcPct val="120000"/>
              </a:lnSpc>
              <a:spcBef>
                <a:spcPts val="600"/>
              </a:spcBef>
            </a:pPr>
            <a:r>
              <a:rPr lang="en-US" sz="2300" dirty="0"/>
              <a:t>Commercial &amp; Instrument Helicopter rated</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3200" y="1241418"/>
            <a:ext cx="2589797" cy="1942347"/>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45411" y="3183765"/>
            <a:ext cx="2599137" cy="1724882"/>
          </a:xfrm>
          <a:prstGeom prst="rect">
            <a:avLst/>
          </a:prstGeom>
        </p:spPr>
      </p:pic>
      <p:pic>
        <p:nvPicPr>
          <p:cNvPr id="11" name="Picture 10" descr="A close up of a bug&#10;&#10;Description automatically generated with medium confidence">
            <a:extLst>
              <a:ext uri="{FF2B5EF4-FFF2-40B4-BE49-F238E27FC236}">
                <a16:creationId xmlns:a16="http://schemas.microsoft.com/office/drawing/2014/main" id="{F82BBA6E-8E27-3FD8-F57D-E9A82A0C008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709" b="91262" l="1000" r="99000">
                        <a14:foregroundMark x1="1000" y1="22330" x2="13000" y2="45631"/>
                        <a14:foregroundMark x1="47000" y1="13592" x2="57667" y2="20388"/>
                        <a14:foregroundMark x1="66815" y1="63107" x2="62667" y2="69903"/>
                        <a14:foregroundMark x1="67754" y1="61568" x2="66815" y2="63107"/>
                        <a14:foregroundMark x1="76970" y1="46469" x2="73154" y2="52721"/>
                        <a14:foregroundMark x1="89333" y1="26214" x2="77442" y2="45695"/>
                        <a14:foregroundMark x1="62667" y1="69903" x2="37000" y2="66990"/>
                        <a14:foregroundMark x1="87333" y1="23301" x2="99000" y2="18447"/>
                        <a14:foregroundMark x1="60333" y1="74757" x2="50333" y2="91262"/>
                        <a14:foregroundMark x1="59667" y1="81553" x2="59667" y2="81553"/>
                        <a14:foregroundMark x1="58333" y1="83495" x2="55000" y2="86408"/>
                        <a14:foregroundMark x1="37667" y1="30097" x2="26000" y2="22330"/>
                        <a14:foregroundMark x1="62000" y1="18447" x2="87000" y2="24272"/>
                        <a14:foregroundMark x1="95000" y1="32039" x2="79120" y2="54241"/>
                        <a14:foregroundMark x1="70333" y1="58252" x2="77000" y2="51456"/>
                        <a14:foregroundMark x1="99000" y1="19417" x2="99000" y2="19417"/>
                        <a14:foregroundMark x1="97667" y1="20388" x2="99000" y2="20388"/>
                        <a14:backgroundMark x1="74296" y1="66480" x2="77000" y2="65049"/>
                      </a14:backgroundRemoval>
                    </a14:imgEffect>
                  </a14:imgLayer>
                </a14:imgProps>
              </a:ext>
              <a:ext uri="{28A0092B-C50C-407E-A947-70E740481C1C}">
                <a14:useLocalDpi xmlns:a14="http://schemas.microsoft.com/office/drawing/2010/main" val="0"/>
              </a:ext>
            </a:extLst>
          </a:blip>
          <a:stretch>
            <a:fillRect/>
          </a:stretch>
        </p:blipFill>
        <p:spPr>
          <a:xfrm>
            <a:off x="5115383" y="406442"/>
            <a:ext cx="1257547" cy="431758"/>
          </a:xfrm>
          <a:prstGeom prst="rect">
            <a:avLst/>
          </a:prstGeom>
        </p:spPr>
      </p:pic>
    </p:spTree>
    <p:extLst>
      <p:ext uri="{BB962C8B-B14F-4D97-AF65-F5344CB8AC3E}">
        <p14:creationId xmlns:p14="http://schemas.microsoft.com/office/powerpoint/2010/main" val="4082176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fade">
                                      <p:cBhvr>
                                        <p:cTn id="72" dur="500"/>
                                        <p:tgtEl>
                                          <p:spTgt spid="3">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Effect transition="in" filter="fade">
                                      <p:cBhvr>
                                        <p:cTn id="77" dur="500"/>
                                        <p:tgtEl>
                                          <p:spTgt spid="3">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
                                            <p:txEl>
                                              <p:pRg st="15" end="15"/>
                                            </p:txEl>
                                          </p:spTgt>
                                        </p:tgtEl>
                                        <p:attrNameLst>
                                          <p:attrName>style.visibility</p:attrName>
                                        </p:attrNameLst>
                                      </p:cBhvr>
                                      <p:to>
                                        <p:strVal val="visible"/>
                                      </p:to>
                                    </p:set>
                                    <p:animEffect transition="in" filter="fade">
                                      <p:cBhvr>
                                        <p:cTn id="82"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304800" y="1447800"/>
            <a:ext cx="8686800" cy="5105400"/>
          </a:xfrm>
        </p:spPr>
        <p:txBody>
          <a:bodyPr>
            <a:normAutofit fontScale="92500" lnSpcReduction="20000"/>
          </a:bodyPr>
          <a:lstStyle/>
          <a:p>
            <a:r>
              <a:rPr lang="en-US" sz="2600" dirty="0"/>
              <a:t>The Problem and the Solution</a:t>
            </a:r>
          </a:p>
          <a:p>
            <a:r>
              <a:rPr lang="en-US" sz="2600" dirty="0"/>
              <a:t>The Goal</a:t>
            </a:r>
          </a:p>
          <a:p>
            <a:r>
              <a:rPr lang="en-US" sz="2600" dirty="0"/>
              <a:t>Radio Technique</a:t>
            </a:r>
          </a:p>
          <a:p>
            <a:r>
              <a:rPr lang="en-US" sz="2600" dirty="0"/>
              <a:t>When &amp; Where to Talk</a:t>
            </a:r>
          </a:p>
          <a:p>
            <a:r>
              <a:rPr lang="en-US" sz="2600" dirty="0"/>
              <a:t>The 7 Deadly Sins of Radio Communications</a:t>
            </a:r>
          </a:p>
          <a:p>
            <a:r>
              <a:rPr lang="en-US" sz="2600" dirty="0"/>
              <a:t>Communication Format</a:t>
            </a:r>
          </a:p>
          <a:p>
            <a:r>
              <a:rPr lang="en-US" sz="2600" dirty="0"/>
              <a:t>Words &amp; Phrases to Avoid</a:t>
            </a:r>
          </a:p>
          <a:p>
            <a:r>
              <a:rPr lang="en-US" sz="2600" dirty="0"/>
              <a:t>Do Nots</a:t>
            </a:r>
          </a:p>
          <a:p>
            <a:r>
              <a:rPr lang="en-US" sz="2600" dirty="0"/>
              <a:t>Examples of Bad Radio Calls</a:t>
            </a:r>
          </a:p>
          <a:p>
            <a:r>
              <a:rPr lang="en-US" sz="2600" dirty="0"/>
              <a:t>Other Communications</a:t>
            </a:r>
          </a:p>
          <a:p>
            <a:r>
              <a:rPr lang="en-US" sz="2600" dirty="0"/>
              <a:t>Teaching Tips</a:t>
            </a:r>
          </a:p>
          <a:p>
            <a:r>
              <a:rPr lang="en-US" sz="2600" dirty="0"/>
              <a:t>Benefits of Good Radio Work</a:t>
            </a:r>
          </a:p>
          <a:p>
            <a:r>
              <a:rPr lang="en-US" sz="2600" dirty="0"/>
              <a:t>The Challenge</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304800" y="1554162"/>
            <a:ext cx="8686800" cy="4694238"/>
          </a:xfrm>
        </p:spPr>
        <p:txBody>
          <a:bodyPr>
            <a:normAutofit/>
          </a:bodyPr>
          <a:lstStyle/>
          <a:p>
            <a:pPr algn="ctr">
              <a:spcBef>
                <a:spcPts val="600"/>
              </a:spcBef>
              <a:buNone/>
              <a:tabLst>
                <a:tab pos="1997075" algn="l"/>
              </a:tabLst>
            </a:pPr>
            <a:r>
              <a:rPr lang="en-US" sz="2800" u="sng" dirty="0"/>
              <a:t>Problem</a:t>
            </a:r>
            <a:endParaRPr lang="en-US" sz="2800" dirty="0"/>
          </a:p>
          <a:p>
            <a:pPr marL="0" indent="0" algn="ctr">
              <a:spcBef>
                <a:spcPts val="600"/>
              </a:spcBef>
              <a:buNone/>
            </a:pPr>
            <a:r>
              <a:rPr lang="en-US" sz="2800" dirty="0"/>
              <a:t>There is an excess of poor radio communications </a:t>
            </a:r>
          </a:p>
          <a:p>
            <a:pPr marL="0" indent="0">
              <a:spcBef>
                <a:spcPts val="600"/>
              </a:spcBef>
              <a:buNone/>
            </a:pPr>
            <a:endParaRPr lang="en-US" sz="2000" dirty="0"/>
          </a:p>
          <a:p>
            <a:pPr marL="228600" lvl="4" algn="ctr">
              <a:spcBef>
                <a:spcPts val="600"/>
              </a:spcBef>
              <a:buNone/>
            </a:pPr>
            <a:r>
              <a:rPr lang="en-US" sz="2800" u="sng" dirty="0"/>
              <a:t>Why?</a:t>
            </a:r>
            <a:endParaRPr lang="en-US" sz="2800" dirty="0"/>
          </a:p>
          <a:p>
            <a:pPr marL="228600" lvl="4"/>
            <a:r>
              <a:rPr lang="en-US" sz="2800" dirty="0"/>
              <a:t>Lack of literature?</a:t>
            </a:r>
          </a:p>
          <a:p>
            <a:pPr marL="228600" lvl="4"/>
            <a:r>
              <a:rPr lang="en-US" sz="2800" dirty="0"/>
              <a:t>One of the least emphasized parts of pilot training</a:t>
            </a:r>
          </a:p>
          <a:p>
            <a:pPr marL="228600" lvl="4"/>
            <a:r>
              <a:rPr lang="en-US" sz="2800" dirty="0"/>
              <a:t>A lack of understanding of the importance of good communications</a:t>
            </a:r>
          </a:p>
          <a:p>
            <a:pPr marL="228600" lvl="4"/>
            <a:r>
              <a:rPr lang="en-US" sz="2800" dirty="0"/>
              <a:t>Accepting “good enough”</a:t>
            </a:r>
          </a:p>
          <a:p>
            <a:pPr marL="228600" lvl="4">
              <a:buNone/>
            </a:pP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solution</a:t>
            </a:r>
          </a:p>
        </p:txBody>
      </p:sp>
      <p:sp>
        <p:nvSpPr>
          <p:cNvPr id="3" name="Content Placeholder 2"/>
          <p:cNvSpPr>
            <a:spLocks noGrp="1"/>
          </p:cNvSpPr>
          <p:nvPr>
            <p:ph idx="1"/>
          </p:nvPr>
        </p:nvSpPr>
        <p:spPr>
          <a:xfrm>
            <a:off x="304800" y="1554162"/>
            <a:ext cx="8686800" cy="4770438"/>
          </a:xfrm>
        </p:spPr>
        <p:txBody>
          <a:bodyPr/>
          <a:lstStyle/>
          <a:p>
            <a:pPr algn="ctr">
              <a:buNone/>
              <a:tabLst>
                <a:tab pos="1997075" algn="l"/>
              </a:tabLst>
            </a:pPr>
            <a:r>
              <a:rPr lang="en-US" u="sng" dirty="0"/>
              <a:t>Solution</a:t>
            </a:r>
          </a:p>
          <a:p>
            <a:pPr>
              <a:tabLst>
                <a:tab pos="1997075" algn="l"/>
              </a:tabLst>
            </a:pPr>
            <a:r>
              <a:rPr lang="en-US" sz="2800" dirty="0"/>
              <a:t>Learn what makes good radio communications and practice! </a:t>
            </a:r>
          </a:p>
          <a:p>
            <a:pPr>
              <a:buNone/>
              <a:tabLst>
                <a:tab pos="1997075" algn="l"/>
              </a:tabLst>
            </a:pPr>
            <a:endParaRPr lang="en-US" sz="2800" dirty="0"/>
          </a:p>
          <a:p>
            <a:pPr>
              <a:tabLst>
                <a:tab pos="1997075" algn="l"/>
              </a:tabLst>
            </a:pPr>
            <a:r>
              <a:rPr lang="en-US" sz="2800" dirty="0"/>
              <a:t>Think about how you sound to the others receiving your calls. Will your call be useful to anyone?</a:t>
            </a:r>
          </a:p>
          <a:p>
            <a:pPr>
              <a:buNone/>
              <a:tabLst>
                <a:tab pos="1997075" algn="l"/>
              </a:tabLst>
            </a:pPr>
            <a:endParaRPr lang="en-US" sz="2800" dirty="0"/>
          </a:p>
          <a:p>
            <a:pPr>
              <a:tabLst>
                <a:tab pos="1997075" algn="l"/>
              </a:tabLst>
            </a:pPr>
            <a:r>
              <a:rPr lang="en-US" sz="2800" dirty="0"/>
              <a:t>Learn/Teach correct comms. from the beginning and accept nothing less!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this important</a:t>
            </a:r>
          </a:p>
        </p:txBody>
      </p:sp>
      <p:sp>
        <p:nvSpPr>
          <p:cNvPr id="3" name="Content Placeholder 2"/>
          <p:cNvSpPr>
            <a:spLocks noGrp="1"/>
          </p:cNvSpPr>
          <p:nvPr>
            <p:ph idx="1"/>
          </p:nvPr>
        </p:nvSpPr>
        <p:spPr/>
        <p:txBody>
          <a:bodyPr/>
          <a:lstStyle/>
          <a:p>
            <a:r>
              <a:rPr lang="en-US" dirty="0"/>
              <a:t>Why do we talk on the radio at a non-towered airport?</a:t>
            </a:r>
          </a:p>
          <a:p>
            <a:pPr>
              <a:buNone/>
            </a:pPr>
            <a:r>
              <a:rPr lang="en-US" dirty="0">
                <a:solidFill>
                  <a:schemeClr val="bg2">
                    <a:lumMod val="90000"/>
                  </a:schemeClr>
                </a:solidFill>
              </a:rPr>
              <a:t>-</a:t>
            </a:r>
          </a:p>
          <a:p>
            <a:pPr algn="ctr">
              <a:buNone/>
            </a:pPr>
            <a:r>
              <a:rPr lang="en-US" sz="4800" b="1" dirty="0">
                <a:solidFill>
                  <a:srgbClr val="FF0000"/>
                </a:solidFill>
                <a:latin typeface="+mj-lt"/>
              </a:rPr>
              <a:t>SAFETY!!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2" presetClass="entr" presetSubtype="4"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goal</a:t>
            </a:r>
          </a:p>
        </p:txBody>
      </p:sp>
      <p:sp>
        <p:nvSpPr>
          <p:cNvPr id="3" name="Content Placeholder 2"/>
          <p:cNvSpPr>
            <a:spLocks noGrp="1"/>
          </p:cNvSpPr>
          <p:nvPr>
            <p:ph idx="1"/>
          </p:nvPr>
        </p:nvSpPr>
        <p:spPr>
          <a:xfrm>
            <a:off x="304800" y="1371600"/>
            <a:ext cx="8686800" cy="5105400"/>
          </a:xfrm>
        </p:spPr>
        <p:txBody>
          <a:bodyPr>
            <a:normAutofit fontScale="92500" lnSpcReduction="10000"/>
          </a:bodyPr>
          <a:lstStyle/>
          <a:p>
            <a:r>
              <a:rPr lang="en-US" dirty="0"/>
              <a:t>Good radio transmissions are </a:t>
            </a:r>
            <a:r>
              <a:rPr lang="en-US" b="1" u="sng" dirty="0"/>
              <a:t>timely</a:t>
            </a:r>
            <a:r>
              <a:rPr lang="en-US" b="1" dirty="0"/>
              <a:t>, </a:t>
            </a:r>
            <a:r>
              <a:rPr lang="en-US" b="1" u="sng" dirty="0"/>
              <a:t>precise</a:t>
            </a:r>
            <a:r>
              <a:rPr lang="en-US" b="1" dirty="0"/>
              <a:t>, </a:t>
            </a:r>
            <a:r>
              <a:rPr lang="en-US" b="1" u="sng" dirty="0"/>
              <a:t>concise</a:t>
            </a:r>
            <a:r>
              <a:rPr lang="en-US" b="1" dirty="0"/>
              <a:t> and </a:t>
            </a:r>
            <a:r>
              <a:rPr lang="en-US" b="1" u="sng" dirty="0"/>
              <a:t>disciplined</a:t>
            </a:r>
            <a:r>
              <a:rPr lang="en-US" b="1" dirty="0"/>
              <a:t>. </a:t>
            </a:r>
          </a:p>
          <a:p>
            <a:endParaRPr lang="en-US" sz="1900" b="1" dirty="0"/>
          </a:p>
          <a:p>
            <a:r>
              <a:rPr lang="en-US"/>
              <a:t>Poor </a:t>
            </a:r>
            <a:r>
              <a:rPr lang="en-US" dirty="0"/>
              <a:t>radio transmissions are slow (or late, or early), sloppy, long-winded and disorganized, filled with pauses and extraneous verbiage. Good radio work is the hallmark of a proficient, intelligent professional pilot.</a:t>
            </a:r>
          </a:p>
          <a:p>
            <a:endParaRPr lang="en-US" sz="1800" dirty="0"/>
          </a:p>
          <a:p>
            <a:r>
              <a:rPr lang="en-US" dirty="0"/>
              <a:t>Every pilot’s goal must be to </a:t>
            </a:r>
            <a:r>
              <a:rPr lang="en-US" u="sng" dirty="0"/>
              <a:t>convey</a:t>
            </a:r>
            <a:r>
              <a:rPr lang="en-US" dirty="0"/>
              <a:t> the </a:t>
            </a:r>
            <a:r>
              <a:rPr lang="en-US" u="sng" dirty="0"/>
              <a:t>relevant information</a:t>
            </a:r>
            <a:r>
              <a:rPr lang="en-US" dirty="0"/>
              <a:t> needed in a </a:t>
            </a:r>
            <a:r>
              <a:rPr lang="en-US" u="sng" dirty="0"/>
              <a:t>short period of time </a:t>
            </a:r>
            <a:r>
              <a:rPr lang="en-US" dirty="0"/>
              <a:t>with the </a:t>
            </a:r>
            <a:r>
              <a:rPr lang="en-US" u="sng" dirty="0"/>
              <a:t>fewest number of words possible</a:t>
            </a:r>
            <a:r>
              <a:rPr lang="en-US" dirty="0"/>
              <a:t>.</a:t>
            </a:r>
            <a:endParaRPr lang="en-US"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Precise, Concise and Standardized </a:t>
            </a:r>
            <a:endParaRPr lang="en-US" dirty="0"/>
          </a:p>
        </p:txBody>
      </p:sp>
      <p:sp>
        <p:nvSpPr>
          <p:cNvPr id="3" name="Content Placeholder 2"/>
          <p:cNvSpPr>
            <a:spLocks noGrp="1"/>
          </p:cNvSpPr>
          <p:nvPr>
            <p:ph idx="1"/>
          </p:nvPr>
        </p:nvSpPr>
        <p:spPr/>
        <p:txBody>
          <a:bodyPr/>
          <a:lstStyle/>
          <a:p>
            <a:r>
              <a:rPr lang="en-US" dirty="0"/>
              <a:t>Rule number one of aviation radio: </a:t>
            </a:r>
          </a:p>
          <a:p>
            <a:pPr algn="ctr">
              <a:buNone/>
            </a:pPr>
            <a:r>
              <a:rPr lang="en-US" sz="3600" b="1" dirty="0"/>
              <a:t>Be precise and concise. </a:t>
            </a:r>
          </a:p>
          <a:p>
            <a:endParaRPr lang="en-US" dirty="0"/>
          </a:p>
          <a:p>
            <a:r>
              <a:rPr lang="en-US" dirty="0"/>
              <a:t>Rule number two of aviation radio: </a:t>
            </a:r>
          </a:p>
          <a:p>
            <a:pPr algn="ctr">
              <a:buNone/>
            </a:pPr>
            <a:r>
              <a:rPr lang="en-US" sz="3600" b="1" dirty="0"/>
              <a:t>Follow the standard sequence.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4848F-1D12-46DC-1CC5-0A45E4608973}"/>
              </a:ext>
            </a:extLst>
          </p:cNvPr>
          <p:cNvSpPr>
            <a:spLocks noGrp="1"/>
          </p:cNvSpPr>
          <p:nvPr>
            <p:ph type="title"/>
          </p:nvPr>
        </p:nvSpPr>
        <p:spPr/>
        <p:txBody>
          <a:bodyPr/>
          <a:lstStyle/>
          <a:p>
            <a:r>
              <a:rPr lang="en-US" dirty="0"/>
              <a:t>Radio calls</a:t>
            </a:r>
          </a:p>
        </p:txBody>
      </p:sp>
      <p:sp>
        <p:nvSpPr>
          <p:cNvPr id="3" name="Content Placeholder 2">
            <a:extLst>
              <a:ext uri="{FF2B5EF4-FFF2-40B4-BE49-F238E27FC236}">
                <a16:creationId xmlns:a16="http://schemas.microsoft.com/office/drawing/2014/main" id="{5253F29E-DF28-D5E7-5824-DC0F6B12DDA0}"/>
              </a:ext>
            </a:extLst>
          </p:cNvPr>
          <p:cNvSpPr>
            <a:spLocks noGrp="1"/>
          </p:cNvSpPr>
          <p:nvPr>
            <p:ph idx="1"/>
          </p:nvPr>
        </p:nvSpPr>
        <p:spPr/>
        <p:txBody>
          <a:bodyPr/>
          <a:lstStyle/>
          <a:p>
            <a:pPr marL="514350" indent="-514350">
              <a:buAutoNum type="arabicPeriod"/>
            </a:pPr>
            <a:r>
              <a:rPr lang="en-US" dirty="0"/>
              <a:t>Who you are talking to</a:t>
            </a:r>
          </a:p>
          <a:p>
            <a:pPr marL="0" indent="0">
              <a:buNone/>
            </a:pPr>
            <a:r>
              <a:rPr lang="en-US" dirty="0"/>
              <a:t>     Who you are</a:t>
            </a:r>
          </a:p>
          <a:p>
            <a:pPr marL="0" indent="0">
              <a:buNone/>
            </a:pPr>
            <a:r>
              <a:rPr lang="en-US" dirty="0"/>
              <a:t>     Where you are</a:t>
            </a:r>
          </a:p>
          <a:p>
            <a:pPr marL="0" indent="0">
              <a:buNone/>
            </a:pPr>
            <a:r>
              <a:rPr lang="en-US" dirty="0"/>
              <a:t>     What you want to do</a:t>
            </a:r>
          </a:p>
          <a:p>
            <a:pPr marL="0" indent="0">
              <a:buNone/>
            </a:pPr>
            <a:endParaRPr lang="en-US" dirty="0"/>
          </a:p>
          <a:p>
            <a:pPr marL="514350" indent="-514350">
              <a:buFont typeface="+mj-lt"/>
              <a:buAutoNum type="arabicPeriod" startAt="2"/>
            </a:pPr>
            <a:r>
              <a:rPr lang="en-US" dirty="0"/>
              <a:t>Only 50% of what you say is heard</a:t>
            </a:r>
          </a:p>
          <a:p>
            <a:pPr marL="400050" lvl="1" indent="0">
              <a:buNone/>
            </a:pPr>
            <a:r>
              <a:rPr lang="en-US" dirty="0"/>
              <a:t>    &gt;The longer you talk, the less is heard</a:t>
            </a:r>
          </a:p>
        </p:txBody>
      </p:sp>
    </p:spTree>
    <p:extLst>
      <p:ext uri="{BB962C8B-B14F-4D97-AF65-F5344CB8AC3E}">
        <p14:creationId xmlns:p14="http://schemas.microsoft.com/office/powerpoint/2010/main" val="202599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Radio technique</a:t>
            </a:r>
          </a:p>
        </p:txBody>
      </p:sp>
      <p:sp>
        <p:nvSpPr>
          <p:cNvPr id="3" name="Content Placeholder 2"/>
          <p:cNvSpPr>
            <a:spLocks noGrp="1"/>
          </p:cNvSpPr>
          <p:nvPr>
            <p:ph idx="1"/>
          </p:nvPr>
        </p:nvSpPr>
        <p:spPr>
          <a:xfrm>
            <a:off x="304800" y="1554162"/>
            <a:ext cx="8686800" cy="5075238"/>
          </a:xfrm>
        </p:spPr>
        <p:txBody>
          <a:bodyPr>
            <a:normAutofit/>
          </a:bodyPr>
          <a:lstStyle/>
          <a:p>
            <a:pPr marL="457200" indent="-457200">
              <a:buFont typeface="+mj-lt"/>
              <a:buAutoNum type="arabicPeriod"/>
            </a:pPr>
            <a:r>
              <a:rPr lang="en-US" sz="2800" dirty="0"/>
              <a:t>Make sure the radio is audible</a:t>
            </a:r>
          </a:p>
          <a:p>
            <a:pPr marL="457200" indent="-457200">
              <a:buFont typeface="+mj-lt"/>
              <a:buAutoNum type="arabicPeriod"/>
            </a:pPr>
            <a:r>
              <a:rPr lang="en-US" sz="2800" dirty="0"/>
              <a:t>Make sure that all microphone jacks are completely plugged in.</a:t>
            </a:r>
          </a:p>
          <a:p>
            <a:pPr marL="457200" indent="-457200">
              <a:buFont typeface="+mj-lt"/>
              <a:buAutoNum type="arabicPeriod"/>
            </a:pPr>
            <a:r>
              <a:rPr lang="en-US" sz="2800" dirty="0"/>
              <a:t>If the aircraft you are flying is equipped with an audio panel, make sure you know how to use it. </a:t>
            </a:r>
          </a:p>
          <a:p>
            <a:pPr marL="457200" indent="-457200">
              <a:buFont typeface="+mj-lt"/>
              <a:buAutoNum type="arabicPeriod"/>
            </a:pPr>
            <a:r>
              <a:rPr lang="en-US" sz="2800" dirty="0"/>
              <a:t>Place the microphone close to your lips, perhaps even touching them.</a:t>
            </a:r>
          </a:p>
          <a:p>
            <a:pPr marL="457200" indent="-457200">
              <a:buFont typeface="+mj-lt"/>
              <a:buAutoNum type="arabicPeriod"/>
            </a:pPr>
            <a:r>
              <a:rPr lang="en-US" sz="2800" dirty="0"/>
              <a:t>Listen before you transmit, especially if you have just changed frequencies. </a:t>
            </a:r>
          </a:p>
          <a:p>
            <a:pPr marL="457200" indent="-457200">
              <a:buFont typeface="+mj-lt"/>
              <a:buAutoNum type="arabicPeriod"/>
            </a:pPr>
            <a:r>
              <a:rPr lang="en-US" sz="2800" b="1" dirty="0"/>
              <a:t>Think before you transmit!!</a:t>
            </a:r>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Radio technique (Cont.)</a:t>
            </a:r>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sz="2800" dirty="0"/>
              <a:t>Speak clearly at a moderate pace with enough VOLUME to be heard. Sound confident!</a:t>
            </a:r>
          </a:p>
          <a:p>
            <a:pPr marL="514350" indent="-514350">
              <a:buFont typeface="+mj-lt"/>
              <a:buAutoNum type="arabicPeriod" startAt="7"/>
            </a:pPr>
            <a:r>
              <a:rPr lang="en-US" sz="2800" dirty="0"/>
              <a:t>If you don’t receive an immediate reply to your transmission, be patient. </a:t>
            </a:r>
          </a:p>
          <a:p>
            <a:pPr marL="514350" indent="-514350">
              <a:buFont typeface="+mj-lt"/>
              <a:buAutoNum type="arabicPeriod" startAt="7"/>
            </a:pPr>
            <a:r>
              <a:rPr lang="en-US" sz="2800" dirty="0"/>
              <a:t>Be alert to the sounds </a:t>
            </a:r>
            <a:r>
              <a:rPr lang="en-US" sz="2800" i="1" dirty="0"/>
              <a:t>or the lack of sounds in </a:t>
            </a:r>
            <a:r>
              <a:rPr lang="en-US" sz="2800" dirty="0"/>
              <a:t>your receiver.</a:t>
            </a:r>
          </a:p>
          <a:p>
            <a:pPr marL="514350" indent="-514350">
              <a:buFont typeface="+mj-lt"/>
              <a:buAutoNum type="arabicPeriod" startAt="7"/>
            </a:pPr>
            <a:r>
              <a:rPr lang="en-US" sz="2800" dirty="0"/>
              <a:t>Press the push to talk (PTT) button before speaking.</a:t>
            </a:r>
          </a:p>
          <a:p>
            <a:pPr marL="514350" indent="-514350">
              <a:buFont typeface="+mj-lt"/>
              <a:buAutoNum type="arabicPeriod" startAt="7"/>
            </a:pPr>
            <a:r>
              <a:rPr lang="en-US" sz="2800" dirty="0"/>
              <a:t>Practice proper (and efficient) call sign use.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&amp; where to talk</a:t>
            </a:r>
          </a:p>
        </p:txBody>
      </p:sp>
      <p:sp>
        <p:nvSpPr>
          <p:cNvPr id="3" name="Content Placeholder 2"/>
          <p:cNvSpPr>
            <a:spLocks noGrp="1"/>
          </p:cNvSpPr>
          <p:nvPr>
            <p:ph idx="1"/>
          </p:nvPr>
        </p:nvSpPr>
        <p:spPr/>
        <p:txBody>
          <a:bodyPr/>
          <a:lstStyle/>
          <a:p>
            <a:r>
              <a:rPr lang="en-US" dirty="0"/>
              <a:t>According to AIM Table 4-1-1, Summary of </a:t>
            </a:r>
            <a:r>
              <a:rPr lang="en-US" b="1" dirty="0"/>
              <a:t>Recommended*</a:t>
            </a:r>
            <a:r>
              <a:rPr lang="en-US" dirty="0"/>
              <a:t> Communication Procedures, when to make inbound calls</a:t>
            </a:r>
          </a:p>
          <a:p>
            <a:pPr lvl="1"/>
            <a:r>
              <a:rPr lang="en-US" dirty="0"/>
              <a:t>10 miles out</a:t>
            </a:r>
          </a:p>
          <a:p>
            <a:pPr lvl="1"/>
            <a:r>
              <a:rPr lang="en-US" dirty="0"/>
              <a:t>Entering downwind </a:t>
            </a:r>
          </a:p>
          <a:p>
            <a:pPr lvl="1"/>
            <a:r>
              <a:rPr lang="en-US" dirty="0"/>
              <a:t>Base</a:t>
            </a:r>
          </a:p>
          <a:p>
            <a:pPr lvl="1"/>
            <a:r>
              <a:rPr lang="en-US" dirty="0"/>
              <a:t>Final</a:t>
            </a:r>
          </a:p>
          <a:p>
            <a:pPr lvl="1"/>
            <a:r>
              <a:rPr lang="en-US" dirty="0"/>
              <a:t>Leaving the runway</a:t>
            </a:r>
          </a:p>
        </p:txBody>
      </p:sp>
      <p:sp>
        <p:nvSpPr>
          <p:cNvPr id="5" name="TextBox 4">
            <a:extLst>
              <a:ext uri="{FF2B5EF4-FFF2-40B4-BE49-F238E27FC236}">
                <a16:creationId xmlns:a16="http://schemas.microsoft.com/office/drawing/2014/main" id="{6368EB8F-34C2-2159-C266-BE68629549C9}"/>
              </a:ext>
            </a:extLst>
          </p:cNvPr>
          <p:cNvSpPr txBox="1"/>
          <p:nvPr/>
        </p:nvSpPr>
        <p:spPr>
          <a:xfrm>
            <a:off x="5029200" y="5969555"/>
            <a:ext cx="3537059" cy="646331"/>
          </a:xfrm>
          <a:prstGeom prst="rect">
            <a:avLst/>
          </a:prstGeom>
          <a:noFill/>
        </p:spPr>
        <p:txBody>
          <a:bodyPr wrap="none" rtlCol="0">
            <a:spAutoFit/>
          </a:bodyPr>
          <a:lstStyle/>
          <a:p>
            <a:r>
              <a:rPr lang="en-US" dirty="0"/>
              <a:t>*Recommended is not mandatory,</a:t>
            </a:r>
          </a:p>
          <a:p>
            <a:r>
              <a:rPr lang="en-US" dirty="0"/>
              <a:t>  Use sound judgement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&amp; where to talk</a:t>
            </a:r>
          </a:p>
        </p:txBody>
      </p:sp>
      <p:sp>
        <p:nvSpPr>
          <p:cNvPr id="3" name="Content Placeholder 2"/>
          <p:cNvSpPr>
            <a:spLocks noGrp="1"/>
          </p:cNvSpPr>
          <p:nvPr>
            <p:ph idx="1"/>
          </p:nvPr>
        </p:nvSpPr>
        <p:spPr>
          <a:xfrm>
            <a:off x="304800" y="1554162"/>
            <a:ext cx="8686800" cy="4999038"/>
          </a:xfrm>
        </p:spPr>
        <p:txBody>
          <a:bodyPr>
            <a:normAutofit lnSpcReduction="10000"/>
          </a:bodyPr>
          <a:lstStyle/>
          <a:p>
            <a:r>
              <a:rPr lang="en-US" dirty="0"/>
              <a:t>A better list of when to talk inbound?</a:t>
            </a:r>
          </a:p>
          <a:p>
            <a:pPr lvl="1"/>
            <a:r>
              <a:rPr lang="en-US" dirty="0"/>
              <a:t>10 Miles out</a:t>
            </a:r>
          </a:p>
          <a:p>
            <a:pPr lvl="1"/>
            <a:r>
              <a:rPr lang="en-US" dirty="0"/>
              <a:t>Any intermediate distance when deconfliction is necessary</a:t>
            </a:r>
          </a:p>
          <a:p>
            <a:pPr lvl="1"/>
            <a:r>
              <a:rPr lang="en-US" dirty="0"/>
              <a:t>Crossing midfield (optional)</a:t>
            </a:r>
          </a:p>
          <a:p>
            <a:pPr lvl="1"/>
            <a:r>
              <a:rPr lang="en-US" dirty="0"/>
              <a:t>Entering the 45</a:t>
            </a:r>
          </a:p>
          <a:p>
            <a:pPr lvl="1"/>
            <a:r>
              <a:rPr lang="en-US" dirty="0"/>
              <a:t>Turning downwind</a:t>
            </a:r>
          </a:p>
          <a:p>
            <a:pPr lvl="1"/>
            <a:r>
              <a:rPr lang="en-US" dirty="0"/>
              <a:t>Turning Base</a:t>
            </a:r>
          </a:p>
          <a:p>
            <a:pPr lvl="1"/>
            <a:r>
              <a:rPr lang="en-US" dirty="0"/>
              <a:t>Turning Final</a:t>
            </a:r>
          </a:p>
          <a:p>
            <a:pPr lvl="1"/>
            <a:r>
              <a:rPr lang="en-US" dirty="0"/>
              <a:t>Leaving the runway (only when prudent)</a:t>
            </a:r>
          </a:p>
        </p:txBody>
      </p:sp>
    </p:spTree>
    <p:extLst>
      <p:ext uri="{BB962C8B-B14F-4D97-AF65-F5344CB8AC3E}">
        <p14:creationId xmlns:p14="http://schemas.microsoft.com/office/powerpoint/2010/main" val="398659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&amp; where to talk</a:t>
            </a:r>
          </a:p>
        </p:txBody>
      </p:sp>
      <p:sp>
        <p:nvSpPr>
          <p:cNvPr id="3" name="Content Placeholder 2"/>
          <p:cNvSpPr>
            <a:spLocks noGrp="1"/>
          </p:cNvSpPr>
          <p:nvPr>
            <p:ph idx="1"/>
          </p:nvPr>
        </p:nvSpPr>
        <p:spPr/>
        <p:txBody>
          <a:bodyPr>
            <a:normAutofit/>
          </a:bodyPr>
          <a:lstStyle/>
          <a:p>
            <a:r>
              <a:rPr lang="en-US" dirty="0"/>
              <a:t>Outbound calls per AIM Table 4-1-1</a:t>
            </a:r>
          </a:p>
          <a:p>
            <a:pPr lvl="1"/>
            <a:r>
              <a:rPr lang="en-US" dirty="0"/>
              <a:t>Prior to Taxi</a:t>
            </a:r>
          </a:p>
          <a:p>
            <a:pPr lvl="1"/>
            <a:r>
              <a:rPr lang="en-US" dirty="0"/>
              <a:t>Prior to Takeoff</a:t>
            </a:r>
          </a:p>
          <a:p>
            <a:pPr lvl="1"/>
            <a:endParaRPr lang="en-US" dirty="0"/>
          </a:p>
          <a:p>
            <a:r>
              <a:rPr lang="en-US" sz="2400" dirty="0"/>
              <a:t>For example: </a:t>
            </a:r>
            <a:r>
              <a:rPr lang="en-US" sz="2400" b="1" i="1" dirty="0"/>
              <a:t>“Frederick traffic, Bonanza One-Three Charlie departing Runway Two-Three, to the west, Frederick” </a:t>
            </a:r>
            <a:r>
              <a:rPr lang="en-US" sz="2400" dirty="0"/>
              <a:t>or </a:t>
            </a:r>
            <a:r>
              <a:rPr lang="en-US" sz="2400" b="1" i="1" dirty="0"/>
              <a:t>“…left closed traffic,” </a:t>
            </a:r>
            <a:r>
              <a:rPr lang="en-US" sz="2400" dirty="0"/>
              <a:t>as the case may be.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&amp; where to talk</a:t>
            </a:r>
          </a:p>
        </p:txBody>
      </p:sp>
      <p:sp>
        <p:nvSpPr>
          <p:cNvPr id="3" name="Content Placeholder 2"/>
          <p:cNvSpPr>
            <a:spLocks noGrp="1"/>
          </p:cNvSpPr>
          <p:nvPr>
            <p:ph idx="1"/>
          </p:nvPr>
        </p:nvSpPr>
        <p:spPr/>
        <p:txBody>
          <a:bodyPr/>
          <a:lstStyle/>
          <a:p>
            <a:r>
              <a:rPr lang="en-US" dirty="0"/>
              <a:t>In addition to the standard inbound &amp; outbound calls, talk anytime there is a deconfliction issue or other hazard.</a:t>
            </a:r>
          </a:p>
          <a:p>
            <a:endParaRPr lang="en-US" dirty="0"/>
          </a:p>
          <a:p>
            <a:r>
              <a:rPr lang="en-US" dirty="0"/>
              <a:t>Intersection Take-offs</a:t>
            </a:r>
          </a:p>
          <a:p>
            <a:pPr lvl="1"/>
            <a:r>
              <a:rPr lang="en-US" dirty="0"/>
              <a:t>“Bend traffic, helicopter 3AB taking off runway 16 at Alpha 2, Bend.”</a:t>
            </a:r>
          </a:p>
        </p:txBody>
      </p:sp>
    </p:spTree>
    <p:extLst>
      <p:ext uri="{BB962C8B-B14F-4D97-AF65-F5344CB8AC3E}">
        <p14:creationId xmlns:p14="http://schemas.microsoft.com/office/powerpoint/2010/main" val="3052855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839200" cy="838200"/>
          </a:xfrm>
        </p:spPr>
        <p:txBody>
          <a:bodyPr>
            <a:normAutofit fontScale="90000"/>
          </a:bodyPr>
          <a:lstStyle/>
          <a:p>
            <a:r>
              <a:rPr lang="en-US" dirty="0"/>
              <a:t>The 7 deadly sins of radio communications</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sz="2800" dirty="0"/>
              <a:t>“With you”</a:t>
            </a:r>
          </a:p>
          <a:p>
            <a:pPr marL="514350" indent="-514350">
              <a:buFont typeface="+mj-lt"/>
              <a:buAutoNum type="arabicPeriod"/>
            </a:pPr>
            <a:r>
              <a:rPr lang="en-US" sz="2800" dirty="0"/>
              <a:t>Roger is not a read back</a:t>
            </a:r>
          </a:p>
          <a:p>
            <a:pPr marL="514350" indent="-514350">
              <a:buFont typeface="+mj-lt"/>
              <a:buAutoNum type="arabicPeriod"/>
            </a:pPr>
            <a:r>
              <a:rPr lang="en-US" sz="2800" dirty="0"/>
              <a:t>Starting every transmission with “ah…” or “and…”</a:t>
            </a:r>
          </a:p>
          <a:p>
            <a:pPr marL="514350" indent="-514350">
              <a:buFont typeface="+mj-lt"/>
              <a:buAutoNum type="arabicPeriod"/>
            </a:pPr>
            <a:r>
              <a:rPr lang="en-US" sz="2800" dirty="0"/>
              <a:t>TMI (too much information)</a:t>
            </a:r>
          </a:p>
          <a:p>
            <a:pPr marL="514350" indent="-514350">
              <a:buFont typeface="+mj-lt"/>
              <a:buAutoNum type="arabicPeriod"/>
            </a:pPr>
            <a:r>
              <a:rPr lang="en-US" sz="2800" dirty="0"/>
              <a:t>Using local landmarks for position reports</a:t>
            </a:r>
          </a:p>
          <a:p>
            <a:pPr marL="514350" indent="-514350">
              <a:buFont typeface="+mj-lt"/>
              <a:buAutoNum type="arabicPeriod"/>
            </a:pPr>
            <a:r>
              <a:rPr lang="en-US" sz="2800" dirty="0"/>
              <a:t>Using IFR fixes at a non-towered airport</a:t>
            </a:r>
          </a:p>
          <a:p>
            <a:pPr marL="514350" indent="-514350">
              <a:buFont typeface="+mj-lt"/>
              <a:buAutoNum type="arabicPeriod"/>
            </a:pPr>
            <a:r>
              <a:rPr lang="en-US" sz="2800" dirty="0"/>
              <a:t>“Any traffic in the area please advise.”</a:t>
            </a:r>
          </a:p>
          <a:p>
            <a:pPr marL="0" indent="0">
              <a:buNone/>
            </a:pPr>
            <a:r>
              <a:rPr lang="en-US" sz="2800" dirty="0"/>
              <a:t>Bonus</a:t>
            </a:r>
          </a:p>
          <a:p>
            <a:pPr marL="514350" indent="-514350">
              <a:buFont typeface="+mj-lt"/>
              <a:buAutoNum type="arabicPeriod" startAt="8"/>
            </a:pPr>
            <a:r>
              <a:rPr lang="en-US" sz="2800" dirty="0"/>
              <a:t>Starting to talk before pushing the transmit button!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 format</a:t>
            </a:r>
          </a:p>
        </p:txBody>
      </p:sp>
      <p:sp>
        <p:nvSpPr>
          <p:cNvPr id="3" name="Content Placeholder 2"/>
          <p:cNvSpPr>
            <a:spLocks noGrp="1"/>
          </p:cNvSpPr>
          <p:nvPr>
            <p:ph idx="1"/>
          </p:nvPr>
        </p:nvSpPr>
        <p:spPr>
          <a:xfrm>
            <a:off x="0" y="1554162"/>
            <a:ext cx="8991600" cy="4525963"/>
          </a:xfrm>
        </p:spPr>
        <p:txBody>
          <a:bodyPr/>
          <a:lstStyle/>
          <a:p>
            <a:pPr>
              <a:buNone/>
            </a:pPr>
            <a:r>
              <a:rPr lang="en-US" sz="2800" dirty="0"/>
              <a:t>	1. YOU: 		Whom you're calling (___Traffic)</a:t>
            </a:r>
            <a:br>
              <a:rPr lang="en-US" sz="2800" dirty="0"/>
            </a:br>
            <a:r>
              <a:rPr lang="en-US" sz="2800" dirty="0"/>
              <a:t>2. ME: 		Who you are</a:t>
            </a:r>
            <a:br>
              <a:rPr lang="en-US" sz="2800" dirty="0"/>
            </a:br>
            <a:r>
              <a:rPr lang="en-US" sz="2800" dirty="0"/>
              <a:t>3. WHERE: 	Your location (if needed)</a:t>
            </a:r>
            <a:br>
              <a:rPr lang="en-US" sz="2800" dirty="0"/>
            </a:br>
            <a:r>
              <a:rPr lang="en-US" sz="2800" dirty="0"/>
              <a:t>4. WHAT: 		What you are doing (or your intentions)</a:t>
            </a:r>
          </a:p>
          <a:p>
            <a:pPr>
              <a:buNone/>
            </a:pPr>
            <a:r>
              <a:rPr lang="en-US" sz="2800" dirty="0"/>
              <a:t>	5. YOU:		The airport you are at (___)</a:t>
            </a:r>
          </a:p>
          <a:p>
            <a:pPr>
              <a:buNone/>
            </a:pPr>
            <a:endParaRPr lang="en-US" dirty="0"/>
          </a:p>
          <a:p>
            <a:pPr>
              <a:buNone/>
            </a:pPr>
            <a:r>
              <a:rPr lang="en-US" dirty="0"/>
              <a:t>	“Bend traffic, Skyhawk seven sierra hotel, 10 miles East, 5,500, inbound, Bend.”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Words &amp; Phrases to avoid</a:t>
            </a:r>
          </a:p>
        </p:txBody>
      </p:sp>
      <p:sp>
        <p:nvSpPr>
          <p:cNvPr id="3" name="Content Placeholder 2"/>
          <p:cNvSpPr>
            <a:spLocks noGrp="1"/>
          </p:cNvSpPr>
          <p:nvPr>
            <p:ph idx="1"/>
          </p:nvPr>
        </p:nvSpPr>
        <p:spPr>
          <a:xfrm>
            <a:off x="304800" y="1447800"/>
            <a:ext cx="8686800" cy="5257800"/>
          </a:xfrm>
        </p:spPr>
        <p:txBody>
          <a:bodyPr numCol="2">
            <a:normAutofit lnSpcReduction="10000"/>
          </a:bodyPr>
          <a:lstStyle/>
          <a:p>
            <a:r>
              <a:rPr lang="en-US" sz="2800" b="1" dirty="0"/>
              <a:t>“And”</a:t>
            </a:r>
          </a:p>
          <a:p>
            <a:r>
              <a:rPr lang="en-US" sz="2800" b="1" dirty="0"/>
              <a:t>“Last call”</a:t>
            </a:r>
          </a:p>
          <a:p>
            <a:r>
              <a:rPr lang="en-US" sz="2800" b="1" dirty="0"/>
              <a:t>“Area”</a:t>
            </a:r>
          </a:p>
          <a:p>
            <a:r>
              <a:rPr lang="en-US" sz="2400" dirty="0"/>
              <a:t>“uh”, “um”, “er”, “ah”</a:t>
            </a:r>
          </a:p>
          <a:p>
            <a:r>
              <a:rPr lang="en-US" sz="2400" dirty="0"/>
              <a:t>“For” or “Fer”</a:t>
            </a:r>
          </a:p>
          <a:p>
            <a:r>
              <a:rPr lang="en-US" sz="2400" dirty="0"/>
              <a:t>“To”</a:t>
            </a:r>
          </a:p>
          <a:p>
            <a:r>
              <a:rPr lang="en-US" sz="2400" dirty="0"/>
              <a:t>“Is” or “is about to”</a:t>
            </a:r>
          </a:p>
          <a:p>
            <a:r>
              <a:rPr lang="en-US" sz="2400" dirty="0"/>
              <a:t>“Currently”</a:t>
            </a:r>
          </a:p>
          <a:p>
            <a:r>
              <a:rPr lang="en-US" sz="2400" dirty="0"/>
              <a:t>“About” or “Approximately”</a:t>
            </a:r>
          </a:p>
          <a:p>
            <a:r>
              <a:rPr lang="en-US" sz="2400" dirty="0"/>
              <a:t>“A couple”</a:t>
            </a:r>
          </a:p>
          <a:p>
            <a:r>
              <a:rPr lang="en-US" sz="2400" dirty="0"/>
              <a:t>“The active”</a:t>
            </a:r>
          </a:p>
          <a:p>
            <a:pPr>
              <a:spcAft>
                <a:spcPts val="600"/>
              </a:spcAft>
            </a:pPr>
            <a:r>
              <a:rPr lang="en-US" sz="2400" dirty="0"/>
              <a:t>“Taking”</a:t>
            </a:r>
          </a:p>
          <a:p>
            <a:r>
              <a:rPr lang="en-US" sz="2400" dirty="0"/>
              <a:t>“Is on a”</a:t>
            </a:r>
          </a:p>
          <a:p>
            <a:r>
              <a:rPr lang="en-US" sz="2400" dirty="0"/>
              <a:t>“Is entering”</a:t>
            </a:r>
          </a:p>
          <a:p>
            <a:r>
              <a:rPr lang="en-US" sz="2400" dirty="0"/>
              <a:t>“Settin’ up”</a:t>
            </a:r>
          </a:p>
          <a:p>
            <a:r>
              <a:rPr lang="en-US" sz="2400" dirty="0"/>
              <a:t>“We will be”</a:t>
            </a:r>
          </a:p>
          <a:p>
            <a:r>
              <a:rPr lang="en-US" sz="2400" dirty="0"/>
              <a:t>“Is gonna be”</a:t>
            </a:r>
          </a:p>
          <a:p>
            <a:r>
              <a:rPr lang="en-US" sz="2400" dirty="0"/>
              <a:t>“We are”</a:t>
            </a:r>
          </a:p>
          <a:p>
            <a:r>
              <a:rPr lang="en-US" sz="2400" dirty="0"/>
              <a:t>“Is angling”</a:t>
            </a:r>
          </a:p>
          <a:p>
            <a:r>
              <a:rPr lang="en-US" sz="2400" dirty="0"/>
              <a:t>“Making traffic”</a:t>
            </a:r>
          </a:p>
          <a:p>
            <a:r>
              <a:rPr lang="en-US" sz="2400" dirty="0"/>
              <a:t>“Is Maneuvering for…”</a:t>
            </a:r>
          </a:p>
          <a:p>
            <a:r>
              <a:rPr lang="en-US" sz="2400" dirty="0"/>
              <a:t>“Be advised”</a:t>
            </a:r>
          </a:p>
          <a:p>
            <a:r>
              <a:rPr lang="en-US" sz="2400" dirty="0"/>
              <a:t>“Inbound for landing”</a:t>
            </a:r>
          </a:p>
          <a:p>
            <a:r>
              <a:rPr lang="en-US" sz="2400" dirty="0"/>
              <a:t>“is established on a….”</a:t>
            </a:r>
          </a:p>
        </p:txBody>
      </p:sp>
      <p:pic>
        <p:nvPicPr>
          <p:cNvPr id="4" name="Picture 3" descr="Selfie_airplane confused.jpg"/>
          <p:cNvPicPr>
            <a:picLocks noChangeAspect="1"/>
          </p:cNvPicPr>
          <p:nvPr/>
        </p:nvPicPr>
        <p:blipFill>
          <a:blip r:embed="rId3" cstate="print"/>
          <a:stretch>
            <a:fillRect/>
          </a:stretch>
        </p:blipFill>
        <p:spPr>
          <a:xfrm>
            <a:off x="6832600" y="107665"/>
            <a:ext cx="2193247" cy="16449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fade">
                                      <p:cBhvr>
                                        <p:cTn id="72" dur="500"/>
                                        <p:tgtEl>
                                          <p:spTgt spid="3">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Effect transition="in" filter="fade">
                                      <p:cBhvr>
                                        <p:cTn id="77" dur="500"/>
                                        <p:tgtEl>
                                          <p:spTgt spid="3">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
                                            <p:txEl>
                                              <p:pRg st="15" end="15"/>
                                            </p:txEl>
                                          </p:spTgt>
                                        </p:tgtEl>
                                        <p:attrNameLst>
                                          <p:attrName>style.visibility</p:attrName>
                                        </p:attrNameLst>
                                      </p:cBhvr>
                                      <p:to>
                                        <p:strVal val="visible"/>
                                      </p:to>
                                    </p:set>
                                    <p:animEffect transition="in" filter="fade">
                                      <p:cBhvr>
                                        <p:cTn id="82" dur="500"/>
                                        <p:tgtEl>
                                          <p:spTgt spid="3">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
                                            <p:txEl>
                                              <p:pRg st="16" end="16"/>
                                            </p:txEl>
                                          </p:spTgt>
                                        </p:tgtEl>
                                        <p:attrNameLst>
                                          <p:attrName>style.visibility</p:attrName>
                                        </p:attrNameLst>
                                      </p:cBhvr>
                                      <p:to>
                                        <p:strVal val="visible"/>
                                      </p:to>
                                    </p:set>
                                    <p:animEffect transition="in" filter="fade">
                                      <p:cBhvr>
                                        <p:cTn id="87" dur="500"/>
                                        <p:tgtEl>
                                          <p:spTgt spid="3">
                                            <p:txEl>
                                              <p:pRg st="16" end="16"/>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
                                            <p:txEl>
                                              <p:pRg st="17" end="17"/>
                                            </p:txEl>
                                          </p:spTgt>
                                        </p:tgtEl>
                                        <p:attrNameLst>
                                          <p:attrName>style.visibility</p:attrName>
                                        </p:attrNameLst>
                                      </p:cBhvr>
                                      <p:to>
                                        <p:strVal val="visible"/>
                                      </p:to>
                                    </p:set>
                                    <p:animEffect transition="in" filter="fade">
                                      <p:cBhvr>
                                        <p:cTn id="92" dur="500"/>
                                        <p:tgtEl>
                                          <p:spTgt spid="3">
                                            <p:txEl>
                                              <p:pRg st="17" end="17"/>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
                                            <p:txEl>
                                              <p:pRg st="18" end="18"/>
                                            </p:txEl>
                                          </p:spTgt>
                                        </p:tgtEl>
                                        <p:attrNameLst>
                                          <p:attrName>style.visibility</p:attrName>
                                        </p:attrNameLst>
                                      </p:cBhvr>
                                      <p:to>
                                        <p:strVal val="visible"/>
                                      </p:to>
                                    </p:set>
                                    <p:animEffect transition="in" filter="fade">
                                      <p:cBhvr>
                                        <p:cTn id="97" dur="500"/>
                                        <p:tgtEl>
                                          <p:spTgt spid="3">
                                            <p:txEl>
                                              <p:pRg st="18" end="18"/>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3">
                                            <p:txEl>
                                              <p:pRg st="19" end="19"/>
                                            </p:txEl>
                                          </p:spTgt>
                                        </p:tgtEl>
                                        <p:attrNameLst>
                                          <p:attrName>style.visibility</p:attrName>
                                        </p:attrNameLst>
                                      </p:cBhvr>
                                      <p:to>
                                        <p:strVal val="visible"/>
                                      </p:to>
                                    </p:set>
                                    <p:animEffect transition="in" filter="fade">
                                      <p:cBhvr>
                                        <p:cTn id="102" dur="500"/>
                                        <p:tgtEl>
                                          <p:spTgt spid="3">
                                            <p:txEl>
                                              <p:pRg st="19" end="19"/>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3">
                                            <p:txEl>
                                              <p:pRg st="20" end="20"/>
                                            </p:txEl>
                                          </p:spTgt>
                                        </p:tgtEl>
                                        <p:attrNameLst>
                                          <p:attrName>style.visibility</p:attrName>
                                        </p:attrNameLst>
                                      </p:cBhvr>
                                      <p:to>
                                        <p:strVal val="visible"/>
                                      </p:to>
                                    </p:set>
                                    <p:animEffect transition="in" filter="fade">
                                      <p:cBhvr>
                                        <p:cTn id="107" dur="500"/>
                                        <p:tgtEl>
                                          <p:spTgt spid="3">
                                            <p:txEl>
                                              <p:pRg st="20" end="20"/>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3">
                                            <p:txEl>
                                              <p:pRg st="21" end="21"/>
                                            </p:txEl>
                                          </p:spTgt>
                                        </p:tgtEl>
                                        <p:attrNameLst>
                                          <p:attrName>style.visibility</p:attrName>
                                        </p:attrNameLst>
                                      </p:cBhvr>
                                      <p:to>
                                        <p:strVal val="visible"/>
                                      </p:to>
                                    </p:set>
                                    <p:animEffect transition="in" filter="fade">
                                      <p:cBhvr>
                                        <p:cTn id="112" dur="500"/>
                                        <p:tgtEl>
                                          <p:spTgt spid="3">
                                            <p:txEl>
                                              <p:pRg st="21" end="21"/>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3">
                                            <p:txEl>
                                              <p:pRg st="22" end="22"/>
                                            </p:txEl>
                                          </p:spTgt>
                                        </p:tgtEl>
                                        <p:attrNameLst>
                                          <p:attrName>style.visibility</p:attrName>
                                        </p:attrNameLst>
                                      </p:cBhvr>
                                      <p:to>
                                        <p:strVal val="visible"/>
                                      </p:to>
                                    </p:set>
                                    <p:animEffect transition="in" filter="fade">
                                      <p:cBhvr>
                                        <p:cTn id="117" dur="500"/>
                                        <p:tgtEl>
                                          <p:spTgt spid="3">
                                            <p:txEl>
                                              <p:pRg st="22" end="22"/>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3">
                                            <p:txEl>
                                              <p:pRg st="23" end="23"/>
                                            </p:txEl>
                                          </p:spTgt>
                                        </p:tgtEl>
                                        <p:attrNameLst>
                                          <p:attrName>style.visibility</p:attrName>
                                        </p:attrNameLst>
                                      </p:cBhvr>
                                      <p:to>
                                        <p:strVal val="visible"/>
                                      </p:to>
                                    </p:set>
                                    <p:animEffect transition="in" filter="fade">
                                      <p:cBhvr>
                                        <p:cTn id="122" dur="500"/>
                                        <p:tgtEl>
                                          <p:spTgt spid="3">
                                            <p:txEl>
                                              <p:pRg st="23" end="2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Words &amp; Phrases to avoid</a:t>
            </a:r>
          </a:p>
        </p:txBody>
      </p:sp>
      <p:sp>
        <p:nvSpPr>
          <p:cNvPr id="3" name="Content Placeholder 2"/>
          <p:cNvSpPr>
            <a:spLocks noGrp="1"/>
          </p:cNvSpPr>
          <p:nvPr>
            <p:ph idx="1"/>
          </p:nvPr>
        </p:nvSpPr>
        <p:spPr/>
        <p:txBody>
          <a:bodyPr>
            <a:normAutofit/>
          </a:bodyPr>
          <a:lstStyle/>
          <a:p>
            <a:r>
              <a:rPr lang="en-US" sz="2400" dirty="0"/>
              <a:t>“Base to final” </a:t>
            </a:r>
          </a:p>
          <a:p>
            <a:r>
              <a:rPr lang="en-US" sz="2400" dirty="0"/>
              <a:t>“Touch &amp; go” (or similar, when other than on final)</a:t>
            </a:r>
          </a:p>
          <a:p>
            <a:r>
              <a:rPr lang="en-US" sz="2400" dirty="0"/>
              <a:t>“Short Final” (when 1+ miles out in a slow aircraft)</a:t>
            </a:r>
          </a:p>
          <a:p>
            <a:r>
              <a:rPr lang="en-US" sz="2400" dirty="0"/>
              <a:t>“Line up and wait”</a:t>
            </a:r>
          </a:p>
          <a:p>
            <a:r>
              <a:rPr lang="en-US" sz="2400" dirty="0"/>
              <a:t>“Is clear of the active” (especially when not clear)</a:t>
            </a:r>
          </a:p>
          <a:p>
            <a:r>
              <a:rPr lang="en-US" sz="2400" dirty="0"/>
              <a:t>“Is on a left/right 45 to a left/right downwind”</a:t>
            </a:r>
          </a:p>
          <a:p>
            <a:r>
              <a:rPr lang="en-US" sz="2400" dirty="0"/>
              <a:t>“On the go”</a:t>
            </a:r>
          </a:p>
          <a:p>
            <a:r>
              <a:rPr lang="en-US" sz="2400" dirty="0"/>
              <a:t>“Taxi for the runup area”</a:t>
            </a:r>
          </a:p>
          <a:p>
            <a:pPr marL="0" indent="0">
              <a:buNone/>
            </a:pPr>
            <a:r>
              <a:rPr lang="en-US" sz="2400" dirty="0"/>
              <a: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0625" y="4267200"/>
            <a:ext cx="4143375" cy="2466975"/>
          </a:xfrm>
          <a:prstGeom prst="rect">
            <a:avLst/>
          </a:prstGeom>
        </p:spPr>
      </p:pic>
    </p:spTree>
    <p:extLst>
      <p:ext uri="{BB962C8B-B14F-4D97-AF65-F5344CB8AC3E}">
        <p14:creationId xmlns:p14="http://schemas.microsoft.com/office/powerpoint/2010/main" val="124829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9"/>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9"/>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9"/>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9"/>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9"/>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not…</a:t>
            </a:r>
          </a:p>
        </p:txBody>
      </p:sp>
      <p:sp>
        <p:nvSpPr>
          <p:cNvPr id="3" name="Content Placeholder 2"/>
          <p:cNvSpPr>
            <a:spLocks noGrp="1"/>
          </p:cNvSpPr>
          <p:nvPr>
            <p:ph idx="1"/>
          </p:nvPr>
        </p:nvSpPr>
        <p:spPr>
          <a:xfrm>
            <a:off x="304800" y="1554162"/>
            <a:ext cx="8686800" cy="4770438"/>
          </a:xfrm>
        </p:spPr>
        <p:txBody>
          <a:bodyPr>
            <a:normAutofit lnSpcReduction="10000"/>
          </a:bodyPr>
          <a:lstStyle/>
          <a:p>
            <a:pPr>
              <a:spcAft>
                <a:spcPts val="600"/>
              </a:spcAft>
            </a:pPr>
            <a:r>
              <a:rPr lang="en-US" dirty="0"/>
              <a:t>DO NOT make calls on CTAF that you can make on an area frequency.</a:t>
            </a:r>
          </a:p>
          <a:p>
            <a:pPr>
              <a:spcAft>
                <a:spcPts val="600"/>
              </a:spcAft>
            </a:pPr>
            <a:r>
              <a:rPr lang="en-US" dirty="0"/>
              <a:t>DO NOT say you are doing something that you are not yet doing.</a:t>
            </a:r>
          </a:p>
          <a:p>
            <a:pPr>
              <a:spcAft>
                <a:spcPts val="600"/>
              </a:spcAft>
            </a:pPr>
            <a:r>
              <a:rPr lang="en-US" dirty="0"/>
              <a:t>DO NOT get into arguments on CTAF! Save it for the ground.</a:t>
            </a:r>
          </a:p>
          <a:p>
            <a:r>
              <a:rPr lang="en-US" dirty="0"/>
              <a:t>DO NOT switch to a CTAF frequency and ask for an airport advisory if you have not listened for a couple of minutes.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Commonly heard bad radio calls</a:t>
            </a:r>
          </a:p>
        </p:txBody>
      </p:sp>
      <p:sp>
        <p:nvSpPr>
          <p:cNvPr id="3" name="Content Placeholder 2"/>
          <p:cNvSpPr>
            <a:spLocks noGrp="1"/>
          </p:cNvSpPr>
          <p:nvPr>
            <p:ph idx="1"/>
          </p:nvPr>
        </p:nvSpPr>
        <p:spPr/>
        <p:txBody>
          <a:bodyPr>
            <a:normAutofit/>
          </a:bodyPr>
          <a:lstStyle/>
          <a:p>
            <a:pPr>
              <a:buNone/>
              <a:tabLst>
                <a:tab pos="863600" algn="l"/>
              </a:tabLst>
            </a:pPr>
            <a:r>
              <a:rPr lang="en-US" dirty="0"/>
              <a:t>Bad: “And… Bend traffic, this is, uh, Skylane 		123AB at, um, about ten or fifteen miles 	to the, ah, west . . . no, I mean northwest. 	We will be entering a left 45 for left 	downwind to, uhh, runway 34.”</a:t>
            </a:r>
          </a:p>
          <a:p>
            <a:endParaRPr lang="en-US" sz="2800" dirty="0"/>
          </a:p>
          <a:p>
            <a:pPr>
              <a:buNone/>
              <a:tabLst>
                <a:tab pos="1150938" algn="l"/>
              </a:tabLst>
            </a:pPr>
            <a:r>
              <a:rPr lang="en-US" dirty="0"/>
              <a:t>Good: “Bend traffic, Skylane 3AB, 10 west, 5,000ft, inbound.”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Commonly heard bad radio calls</a:t>
            </a:r>
          </a:p>
        </p:txBody>
      </p:sp>
      <p:sp>
        <p:nvSpPr>
          <p:cNvPr id="3" name="Content Placeholder 2"/>
          <p:cNvSpPr>
            <a:spLocks noGrp="1"/>
          </p:cNvSpPr>
          <p:nvPr>
            <p:ph idx="1"/>
          </p:nvPr>
        </p:nvSpPr>
        <p:spPr/>
        <p:txBody>
          <a:bodyPr/>
          <a:lstStyle/>
          <a:p>
            <a:pPr>
              <a:buNone/>
              <a:tabLst>
                <a:tab pos="966788" algn="l"/>
              </a:tabLst>
            </a:pPr>
            <a:r>
              <a:rPr lang="en-US" dirty="0"/>
              <a:t>Bad: “Bend area traffic, Cessna 123AB is on a 	left 45 to a left downwind to(for) three 	four.”</a:t>
            </a:r>
          </a:p>
          <a:p>
            <a:endParaRPr lang="en-US" dirty="0"/>
          </a:p>
          <a:p>
            <a:pPr>
              <a:buNone/>
              <a:tabLst>
                <a:tab pos="1263650" algn="l"/>
              </a:tabLst>
            </a:pPr>
            <a:r>
              <a:rPr lang="en-US" dirty="0"/>
              <a:t>Good: “Bend traffic, Skyhawk 3AB, 3 mile left 	45, runway 34, Bend”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Commonly heard bad radio calls</a:t>
            </a:r>
          </a:p>
        </p:txBody>
      </p:sp>
      <p:sp>
        <p:nvSpPr>
          <p:cNvPr id="3" name="Content Placeholder 2"/>
          <p:cNvSpPr>
            <a:spLocks noGrp="1"/>
          </p:cNvSpPr>
          <p:nvPr>
            <p:ph idx="1"/>
          </p:nvPr>
        </p:nvSpPr>
        <p:spPr/>
        <p:txBody>
          <a:bodyPr/>
          <a:lstStyle/>
          <a:p>
            <a:pPr>
              <a:buNone/>
              <a:tabLst>
                <a:tab pos="914400" algn="l"/>
              </a:tabLst>
            </a:pPr>
            <a:r>
              <a:rPr lang="en-US" dirty="0"/>
              <a:t>Bad: “Prineville area traffic, Cessna 12345 is 	taking the active for a left downwind 	departure, we will be heading to the North, 	Prineville area traffic”</a:t>
            </a:r>
          </a:p>
          <a:p>
            <a:endParaRPr lang="en-US" dirty="0"/>
          </a:p>
          <a:p>
            <a:pPr>
              <a:buNone/>
              <a:tabLst>
                <a:tab pos="1201738" algn="l"/>
              </a:tabLst>
            </a:pPr>
            <a:r>
              <a:rPr lang="en-US" dirty="0"/>
              <a:t>Good:  Prineville traffic, Skywagon 345 	 	 	departing runway 11, left downwind 	departure northbound, Prineville.”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 sequence of calls</a:t>
            </a:r>
          </a:p>
        </p:txBody>
      </p:sp>
      <p:sp>
        <p:nvSpPr>
          <p:cNvPr id="3" name="Content Placeholder 2"/>
          <p:cNvSpPr>
            <a:spLocks noGrp="1"/>
          </p:cNvSpPr>
          <p:nvPr>
            <p:ph idx="1"/>
          </p:nvPr>
        </p:nvSpPr>
        <p:spPr>
          <a:xfrm>
            <a:off x="304800" y="1752600"/>
            <a:ext cx="8686800" cy="4327525"/>
          </a:xfrm>
        </p:spPr>
        <p:txBody>
          <a:bodyPr>
            <a:normAutofit/>
          </a:bodyPr>
          <a:lstStyle/>
          <a:p>
            <a:pPr marL="0" indent="0">
              <a:spcBef>
                <a:spcPts val="600"/>
              </a:spcBef>
              <a:buNone/>
            </a:pPr>
            <a:r>
              <a:rPr lang="en-US" sz="2400" b="1" u="sng" dirty="0"/>
              <a:t>INBOUND EXAMPLE</a:t>
            </a:r>
          </a:p>
          <a:p>
            <a:pPr>
              <a:spcBef>
                <a:spcPts val="600"/>
              </a:spcBef>
            </a:pPr>
            <a:r>
              <a:rPr lang="en-US" sz="2400" dirty="0"/>
              <a:t>Bend traffic, Skyhawk 7RL 10 East, six thousand, inbound, Bend</a:t>
            </a:r>
          </a:p>
          <a:p>
            <a:pPr>
              <a:spcBef>
                <a:spcPts val="600"/>
              </a:spcBef>
            </a:pPr>
            <a:r>
              <a:rPr lang="en-US" sz="2400" dirty="0"/>
              <a:t>Bend traffic, Skyhawk 7RL crossing midfield at 5,500, westbound (or “left teardrop 16”), Bend</a:t>
            </a:r>
          </a:p>
          <a:p>
            <a:pPr>
              <a:spcBef>
                <a:spcPts val="600"/>
              </a:spcBef>
            </a:pPr>
            <a:r>
              <a:rPr lang="en-US" sz="2400" dirty="0"/>
              <a:t>Bend traffic, Skyhawk 7RL, 3 mile right 45, runway 16, Bend</a:t>
            </a:r>
          </a:p>
          <a:p>
            <a:pPr>
              <a:spcBef>
                <a:spcPts val="600"/>
              </a:spcBef>
            </a:pPr>
            <a:r>
              <a:rPr lang="en-US" sz="2400" dirty="0"/>
              <a:t>Bend traffic, Skyhawk 7RL turning right downwind runway 16, Bend</a:t>
            </a:r>
          </a:p>
          <a:p>
            <a:pPr>
              <a:spcBef>
                <a:spcPts val="600"/>
              </a:spcBef>
            </a:pPr>
            <a:r>
              <a:rPr lang="en-US" sz="2400" dirty="0"/>
              <a:t>Bend traffic, Skyhawk 7RL turning right base 16, Bend</a:t>
            </a:r>
          </a:p>
          <a:p>
            <a:pPr>
              <a:spcBef>
                <a:spcPts val="600"/>
              </a:spcBef>
            </a:pPr>
            <a:r>
              <a:rPr lang="en-US" sz="2400" dirty="0"/>
              <a:t>Bend traffic, Skyhawk 7RL turning final 16, Bend</a:t>
            </a:r>
          </a:p>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 sequence of calls</a:t>
            </a:r>
          </a:p>
        </p:txBody>
      </p:sp>
      <p:sp>
        <p:nvSpPr>
          <p:cNvPr id="3" name="Content Placeholder 2"/>
          <p:cNvSpPr>
            <a:spLocks noGrp="1"/>
          </p:cNvSpPr>
          <p:nvPr>
            <p:ph idx="1"/>
          </p:nvPr>
        </p:nvSpPr>
        <p:spPr>
          <a:xfrm>
            <a:off x="304800" y="1554162"/>
            <a:ext cx="8686800" cy="4922838"/>
          </a:xfrm>
        </p:spPr>
        <p:txBody>
          <a:bodyPr>
            <a:normAutofit lnSpcReduction="10000"/>
          </a:bodyPr>
          <a:lstStyle/>
          <a:p>
            <a:pPr marL="0" indent="0">
              <a:buNone/>
            </a:pPr>
            <a:r>
              <a:rPr lang="en-US" sz="2400" b="1" u="sng" dirty="0"/>
              <a:t>OUTBOUND EXAMPLE</a:t>
            </a:r>
          </a:p>
          <a:p>
            <a:pPr>
              <a:spcAft>
                <a:spcPts val="600"/>
              </a:spcAft>
            </a:pPr>
            <a:r>
              <a:rPr lang="en-US" sz="2400" dirty="0"/>
              <a:t>Bend traffic, Cherokee 9YZ, SkyService, taxi to runway 16 via alpha, Bend</a:t>
            </a:r>
          </a:p>
          <a:p>
            <a:r>
              <a:rPr lang="en-US" sz="2400" dirty="0"/>
              <a:t>Bend traffic, Cherokee 9YZ, taking off runway 16, southwest departure Bend</a:t>
            </a:r>
          </a:p>
          <a:p>
            <a:pPr marL="0" indent="0" algn="ctr">
              <a:spcAft>
                <a:spcPts val="600"/>
              </a:spcAft>
              <a:buNone/>
            </a:pPr>
            <a:r>
              <a:rPr lang="en-US" sz="2400" dirty="0"/>
              <a:t>or</a:t>
            </a:r>
          </a:p>
          <a:p>
            <a:pPr>
              <a:spcAft>
                <a:spcPts val="600"/>
              </a:spcAft>
            </a:pPr>
            <a:r>
              <a:rPr lang="en-US" sz="2400" dirty="0"/>
              <a:t>Bend traffic, Cherokee 9YZ, taking off runway 16, right downwind departure northwest, Bend</a:t>
            </a:r>
          </a:p>
          <a:p>
            <a:r>
              <a:rPr lang="en-US" sz="2400" dirty="0"/>
              <a:t>Bend traffic, Cherokee 9YZ, turning right crosswind 16, Bend </a:t>
            </a:r>
          </a:p>
          <a:p>
            <a:pPr marL="0" indent="0">
              <a:spcAft>
                <a:spcPts val="600"/>
              </a:spcAft>
              <a:buNone/>
            </a:pPr>
            <a:r>
              <a:rPr lang="en-US" sz="2400" dirty="0"/>
              <a:t>     (if necessary for deconfliction)</a:t>
            </a:r>
          </a:p>
          <a:p>
            <a:r>
              <a:rPr lang="en-US" sz="2400" dirty="0"/>
              <a:t>Bend traffic, Cherokee 9YZ, turning right downwind, departing northwest, Bend</a:t>
            </a:r>
          </a:p>
          <a:p>
            <a:endParaRPr lang="en-US" sz="2000" dirty="0"/>
          </a:p>
          <a:p>
            <a:endParaRPr lang="en-US" sz="2000" dirty="0"/>
          </a:p>
        </p:txBody>
      </p:sp>
    </p:spTree>
    <p:extLst>
      <p:ext uri="{BB962C8B-B14F-4D97-AF65-F5344CB8AC3E}">
        <p14:creationId xmlns:p14="http://schemas.microsoft.com/office/powerpoint/2010/main" val="2572417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instrument approaches</a:t>
            </a:r>
          </a:p>
        </p:txBody>
      </p:sp>
      <p:sp>
        <p:nvSpPr>
          <p:cNvPr id="3" name="Content Placeholder 2"/>
          <p:cNvSpPr>
            <a:spLocks noGrp="1"/>
          </p:cNvSpPr>
          <p:nvPr>
            <p:ph idx="1"/>
          </p:nvPr>
        </p:nvSpPr>
        <p:spPr/>
        <p:txBody>
          <a:bodyPr>
            <a:normAutofit/>
          </a:bodyPr>
          <a:lstStyle/>
          <a:p>
            <a:r>
              <a:rPr lang="en-US" sz="2800" dirty="0"/>
              <a:t>Pilots should announce position in both IFR and VFR terms.</a:t>
            </a:r>
          </a:p>
          <a:p>
            <a:endParaRPr lang="en-US" sz="1800" dirty="0"/>
          </a:p>
          <a:p>
            <a:pPr lvl="1"/>
            <a:r>
              <a:rPr lang="en-US" sz="2400" dirty="0"/>
              <a:t>“Bend traffic, Baron zero Charlie golf, HEKIL inbound, six-mile final, runway 16, Bend.</a:t>
            </a:r>
          </a:p>
          <a:p>
            <a:pPr marL="457200" lvl="1" indent="0">
              <a:buNone/>
            </a:pPr>
            <a:r>
              <a:rPr lang="en-US" sz="2400" dirty="0"/>
              <a:t>or</a:t>
            </a:r>
          </a:p>
          <a:p>
            <a:pPr lvl="1"/>
            <a:r>
              <a:rPr lang="en-US" sz="2400" dirty="0"/>
              <a:t>“Bend traffic, Baron zero Charlie golf, four-mile final, RNAV 16 Zulu inbound, runway 16, Bend.</a:t>
            </a:r>
          </a:p>
        </p:txBody>
      </p:sp>
    </p:spTree>
    <p:extLst>
      <p:ext uri="{BB962C8B-B14F-4D97-AF65-F5344CB8AC3E}">
        <p14:creationId xmlns:p14="http://schemas.microsoft.com/office/powerpoint/2010/main" val="4090270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communications</a:t>
            </a:r>
          </a:p>
        </p:txBody>
      </p:sp>
      <p:sp>
        <p:nvSpPr>
          <p:cNvPr id="3" name="Content Placeholder 2"/>
          <p:cNvSpPr>
            <a:spLocks noGrp="1"/>
          </p:cNvSpPr>
          <p:nvPr>
            <p:ph idx="1"/>
          </p:nvPr>
        </p:nvSpPr>
        <p:spPr/>
        <p:txBody>
          <a:bodyPr/>
          <a:lstStyle/>
          <a:p>
            <a:pPr>
              <a:spcAft>
                <a:spcPts val="600"/>
              </a:spcAft>
              <a:buNone/>
            </a:pPr>
            <a:r>
              <a:rPr lang="en-US" dirty="0"/>
              <a:t>CTAF is not to be used for long conversations, so:</a:t>
            </a:r>
          </a:p>
          <a:p>
            <a:r>
              <a:rPr lang="en-US" dirty="0"/>
              <a:t>Use company (Base) frequency</a:t>
            </a:r>
          </a:p>
          <a:p>
            <a:endParaRPr lang="en-US" dirty="0"/>
          </a:p>
          <a:p>
            <a:r>
              <a:rPr lang="en-US" dirty="0"/>
              <a:t>Use an Air-to-Air frequency</a:t>
            </a:r>
          </a:p>
          <a:p>
            <a:endParaRPr lang="en-US" dirty="0"/>
          </a:p>
          <a:p>
            <a:r>
              <a:rPr lang="en-US" dirty="0"/>
              <a:t>Be Courteous!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Teaching tips</a:t>
            </a:r>
          </a:p>
        </p:txBody>
      </p:sp>
      <p:sp>
        <p:nvSpPr>
          <p:cNvPr id="3" name="Content Placeholder 2"/>
          <p:cNvSpPr>
            <a:spLocks noGrp="1"/>
          </p:cNvSpPr>
          <p:nvPr>
            <p:ph idx="1"/>
          </p:nvPr>
        </p:nvSpPr>
        <p:spPr>
          <a:xfrm>
            <a:off x="304800" y="1371600"/>
            <a:ext cx="8686800" cy="5105400"/>
          </a:xfrm>
        </p:spPr>
        <p:txBody>
          <a:bodyPr>
            <a:normAutofit lnSpcReduction="10000"/>
          </a:bodyPr>
          <a:lstStyle/>
          <a:p>
            <a:r>
              <a:rPr lang="en-US" sz="2800" b="1" dirty="0"/>
              <a:t>Set a good example!</a:t>
            </a:r>
          </a:p>
          <a:p>
            <a:endParaRPr lang="en-US" sz="2800" b="1" dirty="0"/>
          </a:p>
          <a:p>
            <a:r>
              <a:rPr lang="en-US" sz="2800" dirty="0"/>
              <a:t>Get new Private Pilot candidates working on proper calls early</a:t>
            </a:r>
          </a:p>
          <a:p>
            <a:endParaRPr lang="en-US" sz="2800" dirty="0"/>
          </a:p>
          <a:p>
            <a:r>
              <a:rPr lang="en-US" sz="2800" dirty="0"/>
              <a:t>Give homework assignments on communications</a:t>
            </a:r>
          </a:p>
          <a:p>
            <a:pPr lvl="1"/>
            <a:r>
              <a:rPr lang="en-US" sz="2400" dirty="0"/>
              <a:t>Read the AIM, Pilot/Controller Glossary and other sources of how to communicate well on the radio (See my references list).</a:t>
            </a:r>
          </a:p>
          <a:p>
            <a:pPr lvl="1"/>
            <a:endParaRPr lang="en-US" sz="2400" dirty="0"/>
          </a:p>
          <a:p>
            <a:r>
              <a:rPr lang="en-US" sz="2800" dirty="0"/>
              <a:t>Critique radio calls often (good &amp; bad calls)</a:t>
            </a:r>
          </a:p>
          <a:p>
            <a:pPr lvl="1"/>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Teaching tips</a:t>
            </a:r>
          </a:p>
        </p:txBody>
      </p:sp>
      <p:sp>
        <p:nvSpPr>
          <p:cNvPr id="3" name="Content Placeholder 2"/>
          <p:cNvSpPr>
            <a:spLocks noGrp="1"/>
          </p:cNvSpPr>
          <p:nvPr>
            <p:ph idx="1"/>
          </p:nvPr>
        </p:nvSpPr>
        <p:spPr/>
        <p:txBody>
          <a:bodyPr/>
          <a:lstStyle/>
          <a:p>
            <a:r>
              <a:rPr lang="en-US" sz="2800" dirty="0"/>
              <a:t>Practice techniques:</a:t>
            </a:r>
          </a:p>
          <a:p>
            <a:pPr lvl="1"/>
            <a:r>
              <a:rPr lang="en-US" sz="2400" dirty="0"/>
              <a:t>Start with learning proper communication techniques!</a:t>
            </a:r>
          </a:p>
          <a:p>
            <a:pPr lvl="1"/>
            <a:r>
              <a:rPr lang="en-US" sz="2400" dirty="0"/>
              <a:t>Chair fly! Visualize while making calls out loud</a:t>
            </a:r>
          </a:p>
          <a:p>
            <a:pPr lvl="1"/>
            <a:r>
              <a:rPr lang="en-US" sz="2400" dirty="0"/>
              <a:t>Make simulated radio calls while driving</a:t>
            </a:r>
          </a:p>
          <a:p>
            <a:pPr lvl="1"/>
            <a:r>
              <a:rPr lang="en-US" sz="2400" dirty="0"/>
              <a:t>Make a “tape (or cardboard) runway” on the floor &amp; walk the pattern</a:t>
            </a:r>
          </a:p>
          <a:p>
            <a:pPr lvl="1"/>
            <a:r>
              <a:rPr lang="en-US" sz="2400" dirty="0"/>
              <a:t>Practice often!!</a:t>
            </a:r>
          </a:p>
          <a:p>
            <a:pPr lvl="1"/>
            <a:r>
              <a:rPr lang="en-US" sz="2400" dirty="0"/>
              <a:t>Listen to CTAF on portable radio and critique calls</a:t>
            </a:r>
          </a:p>
          <a:p>
            <a:pPr lvl="1"/>
            <a:r>
              <a:rPr lang="en-US" sz="2400" dirty="0"/>
              <a:t>Listen to LiveATC.net</a:t>
            </a:r>
          </a:p>
          <a:p>
            <a:pPr lvl="1"/>
            <a:r>
              <a:rPr lang="en-US" sz="2400" dirty="0"/>
              <a:t>Other ideas?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fade">
                                      <p:cBhvr>
                                        <p:cTn id="40" dur="500"/>
                                        <p:tgtEl>
                                          <p:spTgt spid="3">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fade">
                                      <p:cBhvr>
                                        <p:cTn id="4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good radio work</a:t>
            </a:r>
          </a:p>
        </p:txBody>
      </p:sp>
      <p:sp>
        <p:nvSpPr>
          <p:cNvPr id="3" name="Content Placeholder 2"/>
          <p:cNvSpPr>
            <a:spLocks noGrp="1"/>
          </p:cNvSpPr>
          <p:nvPr>
            <p:ph idx="1"/>
          </p:nvPr>
        </p:nvSpPr>
        <p:spPr/>
        <p:txBody>
          <a:bodyPr>
            <a:normAutofit/>
          </a:bodyPr>
          <a:lstStyle/>
          <a:p>
            <a:r>
              <a:rPr lang="en-US" dirty="0"/>
              <a:t>You're easily understood</a:t>
            </a:r>
          </a:p>
          <a:p>
            <a:r>
              <a:rPr lang="en-US" dirty="0"/>
              <a:t>Radio congestion is reduced</a:t>
            </a:r>
          </a:p>
          <a:p>
            <a:r>
              <a:rPr lang="en-US" dirty="0"/>
              <a:t>Anyone on frequency will recognize you as a pro</a:t>
            </a:r>
          </a:p>
          <a:p>
            <a:r>
              <a:rPr lang="en-US" dirty="0"/>
              <a:t>Good VFR calls helps lead to good IFR calls</a:t>
            </a:r>
          </a:p>
          <a:p>
            <a:r>
              <a:rPr lang="en-US" dirty="0"/>
              <a:t>ATC will be prejudiced in your favor</a:t>
            </a:r>
          </a:p>
          <a:p>
            <a:endParaRPr lang="en-US" dirty="0"/>
          </a:p>
          <a:p>
            <a:r>
              <a:rPr lang="en-US" dirty="0"/>
              <a:t>Most importantly…Everyone will be safer!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challenge</a:t>
            </a:r>
          </a:p>
        </p:txBody>
      </p:sp>
      <p:sp>
        <p:nvSpPr>
          <p:cNvPr id="3" name="Content Placeholder 2"/>
          <p:cNvSpPr>
            <a:spLocks noGrp="1"/>
          </p:cNvSpPr>
          <p:nvPr>
            <p:ph idx="1"/>
          </p:nvPr>
        </p:nvSpPr>
        <p:spPr/>
        <p:txBody>
          <a:bodyPr>
            <a:normAutofit/>
          </a:bodyPr>
          <a:lstStyle/>
          <a:p>
            <a:r>
              <a:rPr lang="en-US" sz="2800" dirty="0"/>
              <a:t>Critique yourself after every flight. Ask, what did I say that can be removed or improved.</a:t>
            </a:r>
          </a:p>
          <a:p>
            <a:endParaRPr lang="en-US" sz="2800" dirty="0"/>
          </a:p>
          <a:p>
            <a:r>
              <a:rPr lang="en-US" sz="2800" b="1" u="sng" dirty="0"/>
              <a:t>Group challenge</a:t>
            </a:r>
            <a:r>
              <a:rPr lang="en-US" sz="2800" dirty="0"/>
              <a:t>. Every time an instructor/pilot gets caught making a radio call using a word or phrase on the hit list they have to put $1 in the “swear” jar.</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3600" y="4463897"/>
            <a:ext cx="3019169" cy="2260754"/>
          </a:xfrm>
          <a:prstGeom prst="rect">
            <a:avLst/>
          </a:prstGeom>
        </p:spPr>
      </p:pic>
    </p:spTree>
    <p:extLst>
      <p:ext uri="{BB962C8B-B14F-4D97-AF65-F5344CB8AC3E}">
        <p14:creationId xmlns:p14="http://schemas.microsoft.com/office/powerpoint/2010/main" val="846747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thought</a:t>
            </a:r>
          </a:p>
        </p:txBody>
      </p:sp>
      <p:sp>
        <p:nvSpPr>
          <p:cNvPr id="3" name="Content Placeholder 2"/>
          <p:cNvSpPr>
            <a:spLocks noGrp="1"/>
          </p:cNvSpPr>
          <p:nvPr>
            <p:ph idx="1"/>
          </p:nvPr>
        </p:nvSpPr>
        <p:spPr/>
        <p:txBody>
          <a:bodyPr/>
          <a:lstStyle/>
          <a:p>
            <a:r>
              <a:rPr lang="en-US" dirty="0"/>
              <a:t>Remember that others are listening and if you use poor radio communications:</a:t>
            </a:r>
          </a:p>
          <a:p>
            <a:pPr lvl="1"/>
            <a:r>
              <a:rPr lang="en-US" dirty="0"/>
              <a:t>You only create confusion and distract from situational awareness, when you should be enhancing it.</a:t>
            </a:r>
          </a:p>
        </p:txBody>
      </p:sp>
      <p:pic>
        <p:nvPicPr>
          <p:cNvPr id="4" name="Picture 3" descr="funny-airline-pilot-learn-to-fly-needs-some-job-training-going-over-safety-rules-aviator-has-book-jet-airplane-70221401.jpg"/>
          <p:cNvPicPr>
            <a:picLocks noChangeAspect="1"/>
          </p:cNvPicPr>
          <p:nvPr/>
        </p:nvPicPr>
        <p:blipFill>
          <a:blip r:embed="rId3" cstate="print"/>
          <a:stretch>
            <a:fillRect/>
          </a:stretch>
        </p:blipFill>
        <p:spPr>
          <a:xfrm>
            <a:off x="228599" y="4419600"/>
            <a:ext cx="2629911" cy="2286000"/>
          </a:xfrm>
          <a:prstGeom prst="rect">
            <a:avLst/>
          </a:prstGeom>
        </p:spPr>
      </p:pic>
      <p:pic>
        <p:nvPicPr>
          <p:cNvPr id="5" name="Picture 4" descr="7acb14837c46beab3ec5e7abce0e70ec.jpg"/>
          <p:cNvPicPr>
            <a:picLocks noChangeAspect="1"/>
          </p:cNvPicPr>
          <p:nvPr/>
        </p:nvPicPr>
        <p:blipFill>
          <a:blip r:embed="rId4" cstate="print"/>
          <a:stretch>
            <a:fillRect/>
          </a:stretch>
        </p:blipFill>
        <p:spPr>
          <a:xfrm>
            <a:off x="4953000" y="4333240"/>
            <a:ext cx="3971364" cy="22504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304800" y="1554162"/>
            <a:ext cx="8686800" cy="5075238"/>
          </a:xfrm>
        </p:spPr>
        <p:txBody>
          <a:bodyPr>
            <a:normAutofit/>
          </a:bodyPr>
          <a:lstStyle/>
          <a:p>
            <a:pPr>
              <a:spcAft>
                <a:spcPts val="600"/>
              </a:spcAft>
            </a:pPr>
            <a:r>
              <a:rPr lang="en-US" sz="2800" dirty="0"/>
              <a:t>AIM 4-2</a:t>
            </a:r>
          </a:p>
          <a:p>
            <a:pPr>
              <a:spcAft>
                <a:spcPts val="600"/>
              </a:spcAft>
            </a:pPr>
            <a:r>
              <a:rPr lang="en-US" sz="2800" dirty="0"/>
              <a:t>Austin’s Very Easy Guide to Proper Radio Phraseology and Technique </a:t>
            </a:r>
            <a:r>
              <a:rPr lang="en-US" sz="2400" dirty="0"/>
              <a:t>by Austin S. Collins (2012)</a:t>
            </a:r>
          </a:p>
          <a:p>
            <a:r>
              <a:rPr lang="en-US" sz="2800" dirty="0"/>
              <a:t>AC 90-66C </a:t>
            </a:r>
            <a:r>
              <a:rPr lang="en-US" sz="2000" dirty="0"/>
              <a:t>(6/6/23)</a:t>
            </a:r>
          </a:p>
          <a:p>
            <a:r>
              <a:rPr lang="en-US" sz="2800" dirty="0"/>
              <a:t>AOPA Safety Advisor (SA08) Operations at Non-towered Airports</a:t>
            </a:r>
          </a:p>
          <a:p>
            <a:r>
              <a:rPr lang="en-US" sz="2800" dirty="0"/>
              <a:t>Personal experience</a:t>
            </a:r>
          </a:p>
          <a:p>
            <a:pPr marL="0" indent="0">
              <a:buNone/>
            </a:pPr>
            <a:r>
              <a:rPr lang="en-US" sz="2400" dirty="0"/>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info</a:t>
            </a:r>
          </a:p>
        </p:txBody>
      </p:sp>
      <p:sp>
        <p:nvSpPr>
          <p:cNvPr id="3" name="Content Placeholder 2"/>
          <p:cNvSpPr>
            <a:spLocks noGrp="1"/>
          </p:cNvSpPr>
          <p:nvPr>
            <p:ph sz="quarter" idx="4294967295"/>
          </p:nvPr>
        </p:nvSpPr>
        <p:spPr>
          <a:xfrm>
            <a:off x="468510" y="1752600"/>
            <a:ext cx="8359379" cy="4800600"/>
          </a:xfrm>
          <a:prstGeom prst="rect">
            <a:avLst/>
          </a:prstGeom>
        </p:spPr>
        <p:txBody>
          <a:bodyPr>
            <a:normAutofit/>
          </a:bodyPr>
          <a:lstStyle/>
          <a:p>
            <a:pPr marL="0" indent="0">
              <a:buNone/>
            </a:pPr>
            <a:r>
              <a:rPr lang="en-US" sz="2400" dirty="0"/>
              <a:t>Mike Kloch</a:t>
            </a:r>
          </a:p>
          <a:p>
            <a:pPr marL="0" indent="0">
              <a:buNone/>
            </a:pPr>
            <a:r>
              <a:rPr lang="en-US" sz="2400" dirty="0"/>
              <a:t>(541) 728-3620</a:t>
            </a:r>
          </a:p>
          <a:p>
            <a:pPr marL="0" indent="0">
              <a:buNone/>
            </a:pPr>
            <a:r>
              <a:rPr lang="en-US" sz="2400" dirty="0"/>
              <a:t>Mike@Fly-SAW.com</a:t>
            </a:r>
          </a:p>
          <a:p>
            <a:endParaRPr lang="en-US" dirty="0"/>
          </a:p>
          <a:p>
            <a:r>
              <a:rPr lang="en-US" sz="2400" dirty="0"/>
              <a:t>For links to the listed references, tips for pilot, CFIs and more, go to my webpage:</a:t>
            </a:r>
          </a:p>
          <a:p>
            <a:pPr lvl="1">
              <a:buNone/>
            </a:pPr>
            <a:r>
              <a:rPr lang="en-US" sz="2400" dirty="0">
                <a:hlinkClick r:id="rId3"/>
              </a:rPr>
              <a:t>http://mikekloch.com</a:t>
            </a:r>
            <a:endParaRPr lang="en-US" sz="2400" dirty="0"/>
          </a:p>
          <a:p>
            <a:pPr lvl="1">
              <a:buNone/>
            </a:pPr>
            <a:endParaRPr lang="en-US" sz="1650" dirty="0"/>
          </a:p>
          <a:p>
            <a:pPr lvl="1">
              <a:buNone/>
            </a:pPr>
            <a:r>
              <a:rPr lang="en-US" sz="1650" dirty="0">
                <a:hlinkClick r:id="rId4"/>
              </a:rPr>
              <a:t>https://mikekloch.com/home/advanced-airplane-learning/references/</a:t>
            </a:r>
            <a:endParaRPr lang="en-US" sz="1650" dirty="0"/>
          </a:p>
          <a:p>
            <a:pPr lvl="1">
              <a:buNone/>
            </a:pPr>
            <a:endParaRPr lang="en-US" sz="1650" dirty="0"/>
          </a:p>
          <a:p>
            <a:pPr lvl="1">
              <a:buNone/>
            </a:pPr>
            <a:endParaRPr lang="en-US" sz="1650" dirty="0"/>
          </a:p>
          <a:p>
            <a:r>
              <a:rPr lang="en-US" sz="2050" dirty="0"/>
              <a:t>Constructive feedback is always welcome!</a:t>
            </a:r>
          </a:p>
        </p:txBody>
      </p:sp>
    </p:spTree>
    <p:extLst>
      <p:ext uri="{BB962C8B-B14F-4D97-AF65-F5344CB8AC3E}">
        <p14:creationId xmlns:p14="http://schemas.microsoft.com/office/powerpoint/2010/main" val="3200776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9144000" y="0"/>
            <a:ext cx="114300" cy="6858000"/>
          </a:xfrm>
          <a:prstGeom prst="rect">
            <a:avLst/>
          </a:prstGeom>
          <a:solidFill>
            <a:srgbClr val="88C1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5" name="Rectangle 14"/>
          <p:cNvSpPr/>
          <p:nvPr/>
        </p:nvSpPr>
        <p:spPr>
          <a:xfrm>
            <a:off x="0" y="6858000"/>
            <a:ext cx="9144000" cy="138113"/>
          </a:xfrm>
          <a:prstGeom prst="rect">
            <a:avLst/>
          </a:prstGeom>
          <a:solidFill>
            <a:srgbClr val="88C1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Title 1"/>
          <p:cNvSpPr txBox="1">
            <a:spLocks/>
          </p:cNvSpPr>
          <p:nvPr/>
        </p:nvSpPr>
        <p:spPr>
          <a:xfrm>
            <a:off x="4422775" y="220663"/>
            <a:ext cx="3433763" cy="779462"/>
          </a:xfrm>
          <a:prstGeom prst="rect">
            <a:avLst/>
          </a:prstGeom>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fontAlgn="base" hangingPunct="1">
              <a:spcBef>
                <a:spcPct val="0"/>
              </a:spcBef>
              <a:spcAft>
                <a:spcPct val="0"/>
              </a:spcAft>
              <a:defRPr/>
            </a:pPr>
            <a:r>
              <a:rPr lang="en-US" sz="4400" b="1" dirty="0">
                <a:solidFill>
                  <a:srgbClr val="FFFF00"/>
                </a:solidFill>
                <a:effectLst>
                  <a:outerShdw blurRad="38100" dist="38100" dir="2700000" algn="tl">
                    <a:srgbClr val="C0C0C0"/>
                  </a:outerShdw>
                </a:effectLst>
                <a:latin typeface="Calibri" pitchFamily="34" charset="0"/>
                <a:cs typeface="Arial" pitchFamily="34" charset="0"/>
              </a:rPr>
              <a:t>FAA WINGS</a:t>
            </a:r>
          </a:p>
        </p:txBody>
      </p:sp>
      <p:sp>
        <p:nvSpPr>
          <p:cNvPr id="5" name="Rectangle 13"/>
          <p:cNvSpPr txBox="1">
            <a:spLocks/>
          </p:cNvSpPr>
          <p:nvPr/>
        </p:nvSpPr>
        <p:spPr bwMode="auto">
          <a:xfrm>
            <a:off x="492125" y="1900238"/>
            <a:ext cx="8159750" cy="457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fontAlgn="base" hangingPunct="1">
              <a:lnSpc>
                <a:spcPct val="120000"/>
              </a:lnSpc>
              <a:spcBef>
                <a:spcPct val="0"/>
              </a:spcBef>
              <a:spcAft>
                <a:spcPct val="0"/>
              </a:spcAft>
              <a:buFont typeface="Arial" pitchFamily="34" charset="0"/>
              <a:buNone/>
              <a:defRPr/>
            </a:pPr>
            <a:r>
              <a:rPr lang="en-US" sz="3200" b="1" dirty="0">
                <a:solidFill>
                  <a:srgbClr val="1B2991"/>
                </a:solidFill>
                <a:effectLst>
                  <a:outerShdw blurRad="38100" dist="38100" dir="2700000" algn="tl">
                    <a:srgbClr val="C0C0C0"/>
                  </a:outerShdw>
                </a:effectLst>
                <a:latin typeface="Calibri" pitchFamily="34" charset="0"/>
              </a:rPr>
              <a:t>https://www.faasafety.gov/</a:t>
            </a:r>
          </a:p>
          <a:p>
            <a:pPr eaLnBrk="1" fontAlgn="base" hangingPunct="1">
              <a:lnSpc>
                <a:spcPct val="120000"/>
              </a:lnSpc>
              <a:spcBef>
                <a:spcPct val="0"/>
              </a:spcBef>
              <a:spcAft>
                <a:spcPct val="0"/>
              </a:spcAft>
              <a:buFont typeface="Arial" pitchFamily="34" charset="0"/>
              <a:buNone/>
              <a:defRPr/>
            </a:pPr>
            <a:r>
              <a:rPr lang="en-US" sz="3600" b="1" dirty="0">
                <a:solidFill>
                  <a:srgbClr val="1B2991"/>
                </a:solidFill>
                <a:effectLst>
                  <a:outerShdw blurRad="38100" dist="38100" dir="2700000" algn="tl">
                    <a:srgbClr val="C0C0C0"/>
                  </a:outerShdw>
                </a:effectLst>
                <a:latin typeface="Calibri" pitchFamily="34" charset="0"/>
              </a:rPr>
              <a:t>FAA Wings awarded for:</a:t>
            </a:r>
          </a:p>
          <a:p>
            <a:pPr eaLnBrk="1" fontAlgn="base" hangingPunct="1">
              <a:lnSpc>
                <a:spcPct val="120000"/>
              </a:lnSpc>
              <a:spcBef>
                <a:spcPct val="0"/>
              </a:spcBef>
              <a:spcAft>
                <a:spcPct val="0"/>
              </a:spcAft>
              <a:buFont typeface="Arial" pitchFamily="34" charset="0"/>
              <a:buNone/>
              <a:defRPr/>
            </a:pPr>
            <a:endParaRPr lang="en-US" sz="1000" b="1" dirty="0">
              <a:solidFill>
                <a:srgbClr val="1B2991"/>
              </a:solidFill>
              <a:effectLst>
                <a:outerShdw blurRad="38100" dist="38100" dir="2700000" algn="tl">
                  <a:srgbClr val="C0C0C0"/>
                </a:outerShdw>
              </a:effectLst>
              <a:latin typeface="Calibri" pitchFamily="34" charset="0"/>
            </a:endParaRPr>
          </a:p>
          <a:p>
            <a:pPr marL="457200" indent="-457200" eaLnBrk="1" fontAlgn="base" hangingPunct="1">
              <a:lnSpc>
                <a:spcPct val="120000"/>
              </a:lnSpc>
              <a:spcBef>
                <a:spcPct val="0"/>
              </a:spcBef>
              <a:spcAft>
                <a:spcPct val="0"/>
              </a:spcAft>
              <a:buFont typeface="Arial" panose="020B0604020202020204" pitchFamily="34" charset="0"/>
              <a:buChar char="•"/>
              <a:defRPr/>
            </a:pPr>
            <a:r>
              <a:rPr lang="en-US" sz="2800" b="1" dirty="0">
                <a:solidFill>
                  <a:srgbClr val="1B2991"/>
                </a:solidFill>
                <a:effectLst>
                  <a:outerShdw blurRad="38100" dist="38100" dir="2700000" algn="tl">
                    <a:srgbClr val="C0C0C0"/>
                  </a:outerShdw>
                </a:effectLst>
                <a:latin typeface="Calibri" pitchFamily="34" charset="0"/>
              </a:rPr>
              <a:t>Analysis of General Aviation fatal accidents &amp; LOC</a:t>
            </a:r>
          </a:p>
          <a:p>
            <a:pPr marL="457200" indent="-457200" eaLnBrk="1" fontAlgn="base" hangingPunct="1">
              <a:lnSpc>
                <a:spcPct val="120000"/>
              </a:lnSpc>
              <a:spcBef>
                <a:spcPct val="0"/>
              </a:spcBef>
              <a:spcAft>
                <a:spcPct val="0"/>
              </a:spcAft>
              <a:buFont typeface="Arial" panose="020B0604020202020204" pitchFamily="34" charset="0"/>
              <a:buChar char="•"/>
              <a:defRPr/>
            </a:pPr>
            <a:r>
              <a:rPr lang="en-US" sz="2800" b="1" dirty="0">
                <a:solidFill>
                  <a:srgbClr val="1B2991"/>
                </a:solidFill>
                <a:effectLst>
                  <a:outerShdw blurRad="38100" dist="38100" dir="2700000" algn="tl">
                    <a:srgbClr val="C0C0C0"/>
                  </a:outerShdw>
                </a:effectLst>
                <a:latin typeface="Calibri" pitchFamily="34" charset="0"/>
              </a:rPr>
              <a:t>Promoting proficiency ground and flight training</a:t>
            </a:r>
          </a:p>
          <a:p>
            <a:pPr marL="457200" indent="-457200" eaLnBrk="1" fontAlgn="base" hangingPunct="1">
              <a:lnSpc>
                <a:spcPct val="120000"/>
              </a:lnSpc>
              <a:spcBef>
                <a:spcPct val="0"/>
              </a:spcBef>
              <a:spcAft>
                <a:spcPct val="0"/>
              </a:spcAft>
              <a:buFont typeface="Arial" panose="020B0604020202020204" pitchFamily="34" charset="0"/>
              <a:buChar char="•"/>
              <a:defRPr/>
            </a:pPr>
            <a:r>
              <a:rPr lang="en-US" sz="2800" b="1" dirty="0">
                <a:solidFill>
                  <a:srgbClr val="1B2991"/>
                </a:solidFill>
                <a:effectLst>
                  <a:outerShdw blurRad="38100" dist="38100" dir="2700000" algn="tl">
                    <a:srgbClr val="C0C0C0"/>
                  </a:outerShdw>
                </a:effectLst>
                <a:latin typeface="Calibri" pitchFamily="34" charset="0"/>
              </a:rPr>
              <a:t>Phase completion (roughly 3 hours ground &amp; 2 to 4 hours flight) satisfies requirements for Flight Review</a:t>
            </a:r>
          </a:p>
          <a:p>
            <a:pPr marL="457200" indent="-457200" eaLnBrk="1" fontAlgn="base" hangingPunct="1">
              <a:lnSpc>
                <a:spcPct val="120000"/>
              </a:lnSpc>
              <a:spcBef>
                <a:spcPct val="0"/>
              </a:spcBef>
              <a:spcAft>
                <a:spcPct val="0"/>
              </a:spcAft>
              <a:buFont typeface="Arial" panose="020B0604020202020204" pitchFamily="34" charset="0"/>
              <a:buChar char="•"/>
              <a:defRPr/>
            </a:pPr>
            <a:r>
              <a:rPr lang="en-US" sz="2800" b="1" dirty="0">
                <a:solidFill>
                  <a:srgbClr val="1B2991"/>
                </a:solidFill>
                <a:effectLst>
                  <a:outerShdw blurRad="38100" dist="38100" dir="2700000" algn="tl">
                    <a:srgbClr val="C0C0C0"/>
                  </a:outerShdw>
                </a:effectLst>
                <a:latin typeface="Calibri" pitchFamily="34" charset="0"/>
              </a:rPr>
              <a:t>Shows you have an interest in safety</a:t>
            </a:r>
          </a:p>
        </p:txBody>
      </p:sp>
      <p:pic>
        <p:nvPicPr>
          <p:cNvPr id="39943" name="Picture 2" descr="C:\Users\PMBA\Desktop\wings.gif"/>
          <p:cNvPicPr>
            <a:picLocks noChangeAspect="1" noChangeArrowheads="1"/>
          </p:cNvPicPr>
          <p:nvPr/>
        </p:nvPicPr>
        <p:blipFill>
          <a:blip r:embed="rId3" cstate="print"/>
          <a:srcRect/>
          <a:stretch>
            <a:fillRect/>
          </a:stretch>
        </p:blipFill>
        <p:spPr bwMode="auto">
          <a:xfrm>
            <a:off x="1090613" y="1262063"/>
            <a:ext cx="1552575" cy="638175"/>
          </a:xfrm>
          <a:prstGeom prst="rect">
            <a:avLst/>
          </a:prstGeom>
          <a:noFill/>
          <a:ln w="9525">
            <a:noFill/>
            <a:miter lim="800000"/>
            <a:headEnd/>
            <a:tailEnd/>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wipe(left)">
                                      <p:cBhvr>
                                        <p:cTn id="13" dur="1000"/>
                                        <p:tgtEl>
                                          <p:spTgt spid="5">
                                            <p:txEl>
                                              <p:pRg st="1" end="1"/>
                                            </p:txEl>
                                          </p:spTgt>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wipe(left)">
                                      <p:cBhvr>
                                        <p:cTn id="17" dur="1000"/>
                                        <p:tgtEl>
                                          <p:spTgt spid="5">
                                            <p:txEl>
                                              <p:pRg st="0" end="0"/>
                                            </p:txEl>
                                          </p:spTgt>
                                        </p:tgtEl>
                                      </p:cBhvr>
                                    </p:animEffect>
                                  </p:childTnLst>
                                </p:cTn>
                              </p:par>
                            </p:childTnLst>
                          </p:cTn>
                        </p:par>
                        <p:par>
                          <p:cTn id="18" fill="hold" nodeType="afterGroup">
                            <p:stCondLst>
                              <p:cond delay="3000"/>
                            </p:stCondLst>
                            <p:childTnLst>
                              <p:par>
                                <p:cTn id="19" presetID="22" presetClass="entr" presetSubtype="8" fill="hold" nodeType="after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wipe(left)">
                                      <p:cBhvr>
                                        <p:cTn id="21" dur="1000"/>
                                        <p:tgtEl>
                                          <p:spTgt spid="5">
                                            <p:txEl>
                                              <p:pRg st="3" end="3"/>
                                            </p:txEl>
                                          </p:spTgt>
                                        </p:tgtEl>
                                      </p:cBhvr>
                                    </p:animEffect>
                                  </p:childTnLst>
                                </p:cTn>
                              </p:par>
                            </p:childTnLst>
                          </p:cTn>
                        </p:par>
                        <p:par>
                          <p:cTn id="22" fill="hold" nodeType="afterGroup">
                            <p:stCondLst>
                              <p:cond delay="4000"/>
                            </p:stCondLst>
                            <p:childTnLst>
                              <p:par>
                                <p:cTn id="23" presetID="22" presetClass="entr" presetSubtype="8" fill="hold" nodeType="after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wipe(left)">
                                      <p:cBhvr>
                                        <p:cTn id="25" dur="1000"/>
                                        <p:tgtEl>
                                          <p:spTgt spid="5">
                                            <p:txEl>
                                              <p:pRg st="4" end="4"/>
                                            </p:txEl>
                                          </p:spTgt>
                                        </p:tgtEl>
                                      </p:cBhvr>
                                    </p:animEffect>
                                  </p:childTnLst>
                                </p:cTn>
                              </p:par>
                            </p:childTnLst>
                          </p:cTn>
                        </p:par>
                        <p:par>
                          <p:cTn id="26" fill="hold" nodeType="afterGroup">
                            <p:stCondLst>
                              <p:cond delay="5000"/>
                            </p:stCondLst>
                            <p:childTnLst>
                              <p:par>
                                <p:cTn id="27" presetID="22" presetClass="entr" presetSubtype="8" fill="hold" nodeType="after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animEffect transition="in" filter="wipe(left)">
                                      <p:cBhvr>
                                        <p:cTn id="29" dur="1000"/>
                                        <p:tgtEl>
                                          <p:spTgt spid="5">
                                            <p:txEl>
                                              <p:pRg st="5" end="5"/>
                                            </p:txEl>
                                          </p:spTgt>
                                        </p:tgtEl>
                                      </p:cBhvr>
                                    </p:animEffect>
                                  </p:childTnLst>
                                </p:cTn>
                              </p:par>
                            </p:childTnLst>
                          </p:cTn>
                        </p:par>
                        <p:par>
                          <p:cTn id="30" fill="hold">
                            <p:stCondLst>
                              <p:cond delay="6000"/>
                            </p:stCondLst>
                            <p:childTnLst>
                              <p:par>
                                <p:cTn id="31" presetID="22" presetClass="entr" presetSubtype="8" fill="hold" nodeType="after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wipe(left)">
                                      <p:cBhvr>
                                        <p:cTn id="33"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24ED0-E062-A18D-6F64-13AD7D17F432}"/>
              </a:ext>
            </a:extLst>
          </p:cNvPr>
          <p:cNvSpPr>
            <a:spLocks noGrp="1"/>
          </p:cNvSpPr>
          <p:nvPr>
            <p:ph type="title"/>
          </p:nvPr>
        </p:nvSpPr>
        <p:spPr/>
        <p:txBody>
          <a:bodyPr/>
          <a:lstStyle/>
          <a:p>
            <a:r>
              <a:rPr lang="en-US" dirty="0"/>
              <a:t>Join our mailing list</a:t>
            </a:r>
          </a:p>
        </p:txBody>
      </p:sp>
      <p:sp>
        <p:nvSpPr>
          <p:cNvPr id="6" name="TextBox 5">
            <a:extLst>
              <a:ext uri="{FF2B5EF4-FFF2-40B4-BE49-F238E27FC236}">
                <a16:creationId xmlns:a16="http://schemas.microsoft.com/office/drawing/2014/main" id="{42914B2B-19C6-A2F9-527E-D958F8430BC6}"/>
              </a:ext>
            </a:extLst>
          </p:cNvPr>
          <p:cNvSpPr txBox="1"/>
          <p:nvPr/>
        </p:nvSpPr>
        <p:spPr>
          <a:xfrm>
            <a:off x="322988" y="1703271"/>
            <a:ext cx="3306931" cy="1138773"/>
          </a:xfrm>
          <a:prstGeom prst="rect">
            <a:avLst/>
          </a:prstGeom>
          <a:noFill/>
        </p:spPr>
        <p:txBody>
          <a:bodyPr wrap="none" rtlCol="0">
            <a:spAutoFit/>
          </a:bodyPr>
          <a:lstStyle/>
          <a:p>
            <a:r>
              <a:rPr lang="en-US" sz="2400" b="1" dirty="0"/>
              <a:t>Fly-SAW.com</a:t>
            </a:r>
          </a:p>
          <a:p>
            <a:endParaRPr lang="en-US" sz="2400" b="1" dirty="0"/>
          </a:p>
          <a:p>
            <a:r>
              <a:rPr lang="en-US" sz="2000" b="1" dirty="0"/>
              <a:t>Go to bottom of the webpage</a:t>
            </a:r>
          </a:p>
        </p:txBody>
      </p:sp>
      <p:sp>
        <p:nvSpPr>
          <p:cNvPr id="4" name="Content Placeholder 3">
            <a:extLst>
              <a:ext uri="{FF2B5EF4-FFF2-40B4-BE49-F238E27FC236}">
                <a16:creationId xmlns:a16="http://schemas.microsoft.com/office/drawing/2014/main" id="{32CAFDED-10B3-E413-495B-2A4A53EE44A5}"/>
              </a:ext>
            </a:extLst>
          </p:cNvPr>
          <p:cNvSpPr>
            <a:spLocks noGrp="1"/>
          </p:cNvSpPr>
          <p:nvPr>
            <p:ph idx="1"/>
          </p:nvPr>
        </p:nvSpPr>
        <p:spPr>
          <a:xfrm>
            <a:off x="2743200" y="1554162"/>
            <a:ext cx="6248400" cy="4525963"/>
          </a:xfrm>
        </p:spPr>
        <p:txBody>
          <a:bodyPr/>
          <a:lstStyle/>
          <a:p>
            <a:endParaRPr lang="en-US" dirty="0"/>
          </a:p>
          <a:p>
            <a:endParaRPr lang="en-US" dirty="0"/>
          </a:p>
        </p:txBody>
      </p:sp>
      <p:pic>
        <p:nvPicPr>
          <p:cNvPr id="8" name="Picture 7">
            <a:hlinkClick r:id="rId3"/>
            <a:extLst>
              <a:ext uri="{FF2B5EF4-FFF2-40B4-BE49-F238E27FC236}">
                <a16:creationId xmlns:a16="http://schemas.microsoft.com/office/drawing/2014/main" id="{65E6AAEF-11B7-88BD-7756-C41CEA11A3C1}"/>
              </a:ext>
            </a:extLst>
          </p:cNvPr>
          <p:cNvPicPr>
            <a:picLocks noChangeAspect="1"/>
          </p:cNvPicPr>
          <p:nvPr/>
        </p:nvPicPr>
        <p:blipFill>
          <a:blip r:embed="rId4"/>
          <a:stretch>
            <a:fillRect/>
          </a:stretch>
        </p:blipFill>
        <p:spPr>
          <a:xfrm>
            <a:off x="3905250" y="1554162"/>
            <a:ext cx="4957762" cy="4736506"/>
          </a:xfrm>
          <a:prstGeom prst="rect">
            <a:avLst/>
          </a:prstGeom>
        </p:spPr>
      </p:pic>
      <p:pic>
        <p:nvPicPr>
          <p:cNvPr id="10" name="Picture 9" descr="A logo with wings on it&#10;&#10;Description automatically generated">
            <a:hlinkClick r:id="rId3"/>
            <a:extLst>
              <a:ext uri="{FF2B5EF4-FFF2-40B4-BE49-F238E27FC236}">
                <a16:creationId xmlns:a16="http://schemas.microsoft.com/office/drawing/2014/main" id="{11147144-39AA-0BA6-3104-E414C00C26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0" y="3540811"/>
            <a:ext cx="2428908" cy="2539314"/>
          </a:xfrm>
          <a:prstGeom prst="rect">
            <a:avLst/>
          </a:prstGeom>
        </p:spPr>
      </p:pic>
    </p:spTree>
    <p:extLst>
      <p:ext uri="{BB962C8B-B14F-4D97-AF65-F5344CB8AC3E}">
        <p14:creationId xmlns:p14="http://schemas.microsoft.com/office/powerpoint/2010/main" val="28070687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pic>
        <p:nvPicPr>
          <p:cNvPr id="4" name="Content Placeholder 3" descr="PIlot meme.jpg"/>
          <p:cNvPicPr>
            <a:picLocks noGrp="1" noChangeAspect="1"/>
          </p:cNvPicPr>
          <p:nvPr>
            <p:ph idx="1"/>
          </p:nvPr>
        </p:nvPicPr>
        <p:blipFill>
          <a:blip r:embed="rId3" cstate="print"/>
          <a:stretch>
            <a:fillRect/>
          </a:stretch>
        </p:blipFill>
        <p:spPr>
          <a:xfrm>
            <a:off x="1217237" y="1524000"/>
            <a:ext cx="6707563" cy="5105400"/>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r>
              <a:rPr lang="en-US" dirty="0"/>
              <a:t>Thanks for your attention &amp; participation,</a:t>
            </a:r>
          </a:p>
          <a:p>
            <a:endParaRPr lang="en-US" dirty="0"/>
          </a:p>
          <a:p>
            <a:endParaRPr lang="en-US" dirty="0"/>
          </a:p>
        </p:txBody>
      </p:sp>
      <p:pic>
        <p:nvPicPr>
          <p:cNvPr id="4" name="Picture 3" descr="be a pilot.jpg"/>
          <p:cNvPicPr>
            <a:picLocks noChangeAspect="1"/>
          </p:cNvPicPr>
          <p:nvPr/>
        </p:nvPicPr>
        <p:blipFill>
          <a:blip r:embed="rId3" cstate="print"/>
          <a:stretch>
            <a:fillRect/>
          </a:stretch>
        </p:blipFill>
        <p:spPr>
          <a:xfrm>
            <a:off x="2895600" y="2209800"/>
            <a:ext cx="3352800" cy="4462998"/>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22635</TotalTime>
  <Words>4669</Words>
  <Application>Microsoft Office PowerPoint</Application>
  <PresentationFormat>On-screen Show (4:3)</PresentationFormat>
  <Paragraphs>407</Paragraphs>
  <Slides>38</Slides>
  <Notes>38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38</vt:i4>
      </vt:variant>
    </vt:vector>
  </HeadingPairs>
  <TitlesOfParts>
    <vt:vector size="46" baseType="lpstr">
      <vt:lpstr>ＭＳ Ｐゴシック</vt:lpstr>
      <vt:lpstr>Arial</vt:lpstr>
      <vt:lpstr>Calibri</vt:lpstr>
      <vt:lpstr>Franklin Gothic Book</vt:lpstr>
      <vt:lpstr>Franklin Gothic Medium</vt:lpstr>
      <vt:lpstr>Wingdings 2</vt:lpstr>
      <vt:lpstr>Trek</vt:lpstr>
      <vt:lpstr>Office Theme</vt:lpstr>
      <vt:lpstr>VFR Communications (Non-towered Airports) </vt:lpstr>
      <vt:lpstr>Mike “Cuckoo” Kloch</vt:lpstr>
      <vt:lpstr>Agenda</vt:lpstr>
      <vt:lpstr>The Problem</vt:lpstr>
      <vt:lpstr>the solution</vt:lpstr>
      <vt:lpstr>Why is this important</vt:lpstr>
      <vt:lpstr>The goal</vt:lpstr>
      <vt:lpstr>Precise, Concise and Standardized </vt:lpstr>
      <vt:lpstr>Radio calls</vt:lpstr>
      <vt:lpstr>Radio technique</vt:lpstr>
      <vt:lpstr>Radio technique (Cont.)</vt:lpstr>
      <vt:lpstr>When &amp; where to talk</vt:lpstr>
      <vt:lpstr>When &amp; where to talk</vt:lpstr>
      <vt:lpstr>When &amp; where to talk</vt:lpstr>
      <vt:lpstr>When &amp; where to talk</vt:lpstr>
      <vt:lpstr>The 7 deadly sins of radio communications</vt:lpstr>
      <vt:lpstr>Communication format</vt:lpstr>
      <vt:lpstr>Words &amp; Phrases to avoid</vt:lpstr>
      <vt:lpstr>Words &amp; Phrases to avoid</vt:lpstr>
      <vt:lpstr>do not…</vt:lpstr>
      <vt:lpstr>Commonly heard bad radio calls</vt:lpstr>
      <vt:lpstr>Commonly heard bad radio calls</vt:lpstr>
      <vt:lpstr>Commonly heard bad radio calls</vt:lpstr>
      <vt:lpstr>Proper sequence of calls</vt:lpstr>
      <vt:lpstr>Proper sequence of calls</vt:lpstr>
      <vt:lpstr>Practice instrument approaches</vt:lpstr>
      <vt:lpstr>Other communications</vt:lpstr>
      <vt:lpstr>Teaching tips</vt:lpstr>
      <vt:lpstr>Teaching tips</vt:lpstr>
      <vt:lpstr>Benefits of good radio work</vt:lpstr>
      <vt:lpstr>The challenge</vt:lpstr>
      <vt:lpstr>A thought</vt:lpstr>
      <vt:lpstr>references</vt:lpstr>
      <vt:lpstr>Contact info</vt:lpstr>
      <vt:lpstr>PowerPoint Presentation</vt:lpstr>
      <vt:lpstr>Join our mailing list</vt:lpstr>
      <vt:lpstr>Questions?</vt:lpstr>
      <vt:lpstr>The end</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 to basics</dc:title>
  <dc:creator>Mike Kloch</dc:creator>
  <cp:lastModifiedBy>Mike Kloch</cp:lastModifiedBy>
  <cp:revision>416</cp:revision>
  <cp:lastPrinted>2018-03-05T22:35:50Z</cp:lastPrinted>
  <dcterms:created xsi:type="dcterms:W3CDTF">2018-02-10T01:21:39Z</dcterms:created>
  <dcterms:modified xsi:type="dcterms:W3CDTF">2024-10-13T13:39:23Z</dcterms:modified>
</cp:coreProperties>
</file>